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3" r:id="rId4"/>
    <p:sldId id="258" r:id="rId5"/>
    <p:sldId id="259" r:id="rId6"/>
    <p:sldId id="260" r:id="rId7"/>
    <p:sldId id="262" r:id="rId8"/>
    <p:sldId id="264" r:id="rId9"/>
    <p:sldId id="265" r:id="rId10"/>
    <p:sldId id="266" r:id="rId11"/>
    <p:sldId id="269" r:id="rId12"/>
    <p:sldId id="270" r:id="rId13"/>
    <p:sldId id="271" r:id="rId14"/>
    <p:sldId id="268" r:id="rId15"/>
    <p:sldId id="267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03" autoAdjust="0"/>
  </p:normalViewPr>
  <p:slideViewPr>
    <p:cSldViewPr>
      <p:cViewPr>
        <p:scale>
          <a:sx n="100" d="100"/>
          <a:sy n="100" d="100"/>
        </p:scale>
        <p:origin x="120" y="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FCDA-B352-4367-BCA8-316E148386A7}" type="datetimeFigureOut">
              <a:rPr kumimoji="1" lang="ja-JP" altLang="en-US" smtClean="0"/>
              <a:pPr/>
              <a:t>2011/1/20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6D24-8931-4246-9B7F-3ADFE651AE4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FCDA-B352-4367-BCA8-316E148386A7}" type="datetimeFigureOut">
              <a:rPr kumimoji="1" lang="ja-JP" altLang="en-US" smtClean="0"/>
              <a:pPr/>
              <a:t>2011/1/20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6D24-8931-4246-9B7F-3ADFE651AE4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FCDA-B352-4367-BCA8-316E148386A7}" type="datetimeFigureOut">
              <a:rPr kumimoji="1" lang="ja-JP" altLang="en-US" smtClean="0"/>
              <a:pPr/>
              <a:t>2011/1/20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6D24-8931-4246-9B7F-3ADFE651AE4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FCDA-B352-4367-BCA8-316E148386A7}" type="datetimeFigureOut">
              <a:rPr kumimoji="1" lang="ja-JP" altLang="en-US" smtClean="0"/>
              <a:pPr/>
              <a:t>2011/1/20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6D24-8931-4246-9B7F-3ADFE651AE4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FCDA-B352-4367-BCA8-316E148386A7}" type="datetimeFigureOut">
              <a:rPr kumimoji="1" lang="ja-JP" altLang="en-US" smtClean="0"/>
              <a:pPr/>
              <a:t>2011/1/20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6D24-8931-4246-9B7F-3ADFE651AE4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FCDA-B352-4367-BCA8-316E148386A7}" type="datetimeFigureOut">
              <a:rPr kumimoji="1" lang="ja-JP" altLang="en-US" smtClean="0"/>
              <a:pPr/>
              <a:t>2011/1/20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6D24-8931-4246-9B7F-3ADFE651AE4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FCDA-B352-4367-BCA8-316E148386A7}" type="datetimeFigureOut">
              <a:rPr kumimoji="1" lang="ja-JP" altLang="en-US" smtClean="0"/>
              <a:pPr/>
              <a:t>2011/1/20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6D24-8931-4246-9B7F-3ADFE651AE4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FCDA-B352-4367-BCA8-316E148386A7}" type="datetimeFigureOut">
              <a:rPr kumimoji="1" lang="ja-JP" altLang="en-US" smtClean="0"/>
              <a:pPr/>
              <a:t>2011/1/20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6D24-8931-4246-9B7F-3ADFE651AE4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FCDA-B352-4367-BCA8-316E148386A7}" type="datetimeFigureOut">
              <a:rPr kumimoji="1" lang="ja-JP" altLang="en-US" smtClean="0"/>
              <a:pPr/>
              <a:t>2011/1/20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6D24-8931-4246-9B7F-3ADFE651AE4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FCDA-B352-4367-BCA8-316E148386A7}" type="datetimeFigureOut">
              <a:rPr kumimoji="1" lang="ja-JP" altLang="en-US" smtClean="0"/>
              <a:pPr/>
              <a:t>2011/1/20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6D24-8931-4246-9B7F-3ADFE651AE4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FCDA-B352-4367-BCA8-316E148386A7}" type="datetimeFigureOut">
              <a:rPr kumimoji="1" lang="ja-JP" altLang="en-US" smtClean="0"/>
              <a:pPr/>
              <a:t>2011/1/20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6D24-8931-4246-9B7F-3ADFE651AE4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FFCDA-B352-4367-BCA8-316E148386A7}" type="datetimeFigureOut">
              <a:rPr kumimoji="1" lang="ja-JP" altLang="en-US" smtClean="0"/>
              <a:pPr/>
              <a:t>2011/1/20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66D24-8931-4246-9B7F-3ADFE651AE4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85918" y="2071678"/>
            <a:ext cx="58272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800" dirty="0" smtClean="0"/>
              <a:t>面積の学習</a:t>
            </a:r>
            <a:endParaRPr kumimoji="1" lang="ja-JP" altLang="en-US" sz="8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071670" y="1928802"/>
            <a:ext cx="182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err="1" smtClean="0"/>
              <a:t>めん</a:t>
            </a:r>
            <a:r>
              <a:rPr kumimoji="1" lang="ja-JP" altLang="en-US" dirty="0" smtClean="0"/>
              <a:t>　　　　　せき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q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290"/>
            <a:ext cx="6417407" cy="2357454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1000100" y="2786058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式　９</a:t>
            </a: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６</a:t>
            </a:r>
            <a:r>
              <a:rPr kumimoji="1" lang="en-US" altLang="ja-JP" dirty="0" smtClean="0"/>
              <a:t>÷</a:t>
            </a:r>
            <a:r>
              <a:rPr kumimoji="1" lang="ja-JP" altLang="en-US" dirty="0" smtClean="0"/>
              <a:t>２＝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43174" y="2786058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２７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00166" y="3714752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答　２７㎠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71868" y="2857496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式　６</a:t>
            </a: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４</a:t>
            </a:r>
            <a:r>
              <a:rPr kumimoji="1" lang="en-US" altLang="ja-JP" dirty="0" smtClean="0"/>
              <a:t>÷</a:t>
            </a:r>
            <a:r>
              <a:rPr kumimoji="1" lang="ja-JP" altLang="en-US" dirty="0" smtClean="0"/>
              <a:t>２＝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43504" y="2857496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１２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57620" y="3643314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答　１２㎠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43570" y="2857496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式　８</a:t>
            </a: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６</a:t>
            </a:r>
            <a:r>
              <a:rPr kumimoji="1" lang="en-US" altLang="ja-JP" dirty="0" smtClean="0"/>
              <a:t>÷</a:t>
            </a:r>
            <a:r>
              <a:rPr kumimoji="1" lang="ja-JP" altLang="en-US" dirty="0" smtClean="0"/>
              <a:t>２＝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286644" y="2857496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２４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86512" y="3643314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答</a:t>
            </a:r>
            <a:r>
              <a:rPr kumimoji="1" lang="ja-JP" altLang="en-US" smtClean="0"/>
              <a:t>　２４㎠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三角形面積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928670"/>
            <a:ext cx="7127103" cy="3500462"/>
          </a:xfrm>
          <a:prstGeom prst="rect">
            <a:avLst/>
          </a:prstGeom>
          <a:noFill/>
        </p:spPr>
      </p:pic>
      <p:grpSp>
        <p:nvGrpSpPr>
          <p:cNvPr id="6" name="グループ化 5"/>
          <p:cNvGrpSpPr/>
          <p:nvPr/>
        </p:nvGrpSpPr>
        <p:grpSpPr>
          <a:xfrm>
            <a:off x="4500562" y="3500438"/>
            <a:ext cx="1643074" cy="369332"/>
            <a:chOff x="4500562" y="3500438"/>
            <a:chExt cx="1643074" cy="369332"/>
          </a:xfrm>
        </p:grpSpPr>
        <p:cxnSp>
          <p:nvCxnSpPr>
            <p:cNvPr id="4" name="直線コネクタ 3"/>
            <p:cNvCxnSpPr/>
            <p:nvPr/>
          </p:nvCxnSpPr>
          <p:spPr>
            <a:xfrm>
              <a:off x="4500562" y="3857628"/>
              <a:ext cx="164307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テキスト ボックス 4"/>
            <p:cNvSpPr txBox="1"/>
            <p:nvPr/>
          </p:nvSpPr>
          <p:spPr>
            <a:xfrm>
              <a:off x="5072066" y="350043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FF0000"/>
                  </a:solidFill>
                </a:rPr>
                <a:t>底辺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7286644" y="1643050"/>
            <a:ext cx="461665" cy="2214578"/>
            <a:chOff x="7286644" y="1643050"/>
            <a:chExt cx="461665" cy="2214578"/>
          </a:xfrm>
        </p:grpSpPr>
        <p:cxnSp>
          <p:nvCxnSpPr>
            <p:cNvPr id="8" name="直線コネクタ 7"/>
            <p:cNvCxnSpPr/>
            <p:nvPr/>
          </p:nvCxnSpPr>
          <p:spPr>
            <a:xfrm rot="5400000">
              <a:off x="6179355" y="2750339"/>
              <a:ext cx="221457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>
            <a:xfrm>
              <a:off x="7286644" y="2428868"/>
              <a:ext cx="461665" cy="55399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FF0000"/>
                  </a:solidFill>
                </a:rPr>
                <a:t>高さ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5072066" y="4071942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6㎝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215206" y="3000372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8</a:t>
            </a:r>
            <a:r>
              <a:rPr kumimoji="1" lang="en-US" altLang="ja-JP" dirty="0" smtClean="0"/>
              <a:t>㎝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71802" y="5000636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式　６</a:t>
            </a: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８</a:t>
            </a:r>
            <a:r>
              <a:rPr kumimoji="1" lang="en-US" altLang="ja-JP" dirty="0" smtClean="0"/>
              <a:t>÷</a:t>
            </a:r>
            <a:r>
              <a:rPr kumimoji="1" lang="ja-JP" altLang="en-US" dirty="0" smtClean="0"/>
              <a:t>２＝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714876" y="5000636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２４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15008" y="5572140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答　２４㎠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三角形面積１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7661920" cy="2857520"/>
          </a:xfrm>
          <a:prstGeom prst="rect">
            <a:avLst/>
          </a:prstGeom>
          <a:noFill/>
        </p:spPr>
      </p:pic>
      <p:cxnSp>
        <p:nvCxnSpPr>
          <p:cNvPr id="4" name="直線コネクタ 3"/>
          <p:cNvCxnSpPr/>
          <p:nvPr/>
        </p:nvCxnSpPr>
        <p:spPr>
          <a:xfrm>
            <a:off x="2357422" y="2928934"/>
            <a:ext cx="1143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rot="5400000">
            <a:off x="821505" y="2250273"/>
            <a:ext cx="13573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000100" y="3857628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式　５</a:t>
            </a: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６</a:t>
            </a:r>
            <a:r>
              <a:rPr kumimoji="1" lang="en-US" altLang="ja-JP" dirty="0" smtClean="0"/>
              <a:t>÷</a:t>
            </a:r>
            <a:r>
              <a:rPr kumimoji="1" lang="ja-JP" altLang="en-US" dirty="0" smtClean="0"/>
              <a:t>２＝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71736" y="3857628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１５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00166" y="4500570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</a:t>
            </a:r>
            <a:r>
              <a:rPr lang="ja-JP" altLang="en-US" dirty="0" smtClean="0"/>
              <a:t>答　１５㎠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cxnSp>
        <p:nvCxnSpPr>
          <p:cNvPr id="11" name="直線コネクタ 10"/>
          <p:cNvCxnSpPr/>
          <p:nvPr/>
        </p:nvCxnSpPr>
        <p:spPr>
          <a:xfrm rot="5400000">
            <a:off x="3714744" y="2786058"/>
            <a:ext cx="8572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rot="10800000">
            <a:off x="4143372" y="1857364"/>
            <a:ext cx="150019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714744" y="3857628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式　８</a:t>
            </a: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１４</a:t>
            </a:r>
            <a:r>
              <a:rPr kumimoji="1" lang="en-US" altLang="ja-JP" dirty="0" smtClean="0"/>
              <a:t>÷</a:t>
            </a:r>
            <a:r>
              <a:rPr kumimoji="1" lang="ja-JP" altLang="en-US" dirty="0" smtClean="0"/>
              <a:t>２＝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00694" y="3857628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５６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143372" y="4500570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答　５６㎠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cxnSp>
        <p:nvCxnSpPr>
          <p:cNvPr id="18" name="直線コネクタ 17"/>
          <p:cNvCxnSpPr/>
          <p:nvPr/>
        </p:nvCxnSpPr>
        <p:spPr>
          <a:xfrm>
            <a:off x="7215206" y="2214554"/>
            <a:ext cx="928694" cy="7143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rot="5400000" flipH="1" flipV="1">
            <a:off x="5786446" y="2000240"/>
            <a:ext cx="1000132" cy="7143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6143636" y="3857628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式　５</a:t>
            </a: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６</a:t>
            </a:r>
            <a:r>
              <a:rPr kumimoji="1" lang="en-US" altLang="ja-JP" dirty="0" smtClean="0"/>
              <a:t>÷</a:t>
            </a:r>
            <a:r>
              <a:rPr kumimoji="1" lang="ja-JP" altLang="en-US" dirty="0" smtClean="0"/>
              <a:t>２＝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7715272" y="3857628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１５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500826" y="4429132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答　１５㎡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  <p:bldP spid="16" grpId="0"/>
      <p:bldP spid="2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まとめ問題１"/>
          <p:cNvPicPr>
            <a:picLocks noChangeAspect="1" noChangeArrowheads="1"/>
          </p:cNvPicPr>
          <p:nvPr/>
        </p:nvPicPr>
        <p:blipFill>
          <a:blip r:embed="rId2" cstate="print"/>
          <a:srcRect t="46564" b="36777"/>
          <a:stretch>
            <a:fillRect/>
          </a:stretch>
        </p:blipFill>
        <p:spPr bwMode="auto">
          <a:xfrm>
            <a:off x="1357290" y="214290"/>
            <a:ext cx="7187910" cy="18573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フリーフォーム 4"/>
          <p:cNvSpPr/>
          <p:nvPr/>
        </p:nvSpPr>
        <p:spPr>
          <a:xfrm>
            <a:off x="5886450" y="495300"/>
            <a:ext cx="2305050" cy="1181100"/>
          </a:xfrm>
          <a:custGeom>
            <a:avLst/>
            <a:gdLst>
              <a:gd name="connsiteX0" fmla="*/ 1400175 w 2305050"/>
              <a:gd name="connsiteY0" fmla="*/ 0 h 1181100"/>
              <a:gd name="connsiteX1" fmla="*/ 0 w 2305050"/>
              <a:gd name="connsiteY1" fmla="*/ 1171575 h 1181100"/>
              <a:gd name="connsiteX2" fmla="*/ 2305050 w 2305050"/>
              <a:gd name="connsiteY2" fmla="*/ 1181100 h 1181100"/>
              <a:gd name="connsiteX3" fmla="*/ 1400175 w 2305050"/>
              <a:gd name="connsiteY3" fmla="*/ 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1181100">
                <a:moveTo>
                  <a:pt x="1400175" y="0"/>
                </a:moveTo>
                <a:lnTo>
                  <a:pt x="0" y="1171575"/>
                </a:lnTo>
                <a:lnTo>
                  <a:pt x="2305050" y="1181100"/>
                </a:lnTo>
                <a:lnTo>
                  <a:pt x="1400175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/>
          <p:cNvSpPr/>
          <p:nvPr/>
        </p:nvSpPr>
        <p:spPr>
          <a:xfrm>
            <a:off x="5857884" y="1214422"/>
            <a:ext cx="2333625" cy="476250"/>
          </a:xfrm>
          <a:custGeom>
            <a:avLst/>
            <a:gdLst>
              <a:gd name="connsiteX0" fmla="*/ 1409700 w 2333625"/>
              <a:gd name="connsiteY0" fmla="*/ 0 h 476250"/>
              <a:gd name="connsiteX1" fmla="*/ 0 w 2333625"/>
              <a:gd name="connsiteY1" fmla="*/ 476250 h 476250"/>
              <a:gd name="connsiteX2" fmla="*/ 2333625 w 2333625"/>
              <a:gd name="connsiteY2" fmla="*/ 476250 h 476250"/>
              <a:gd name="connsiteX3" fmla="*/ 1409700 w 2333625"/>
              <a:gd name="connsiteY3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3625" h="476250">
                <a:moveTo>
                  <a:pt x="1409700" y="0"/>
                </a:moveTo>
                <a:lnTo>
                  <a:pt x="0" y="476250"/>
                </a:lnTo>
                <a:lnTo>
                  <a:pt x="2333625" y="476250"/>
                </a:lnTo>
                <a:lnTo>
                  <a:pt x="1409700" y="0"/>
                </a:lnTo>
                <a:close/>
              </a:path>
            </a:pathLst>
          </a:cu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1071538" y="2143116"/>
            <a:ext cx="2305050" cy="1181100"/>
          </a:xfrm>
          <a:custGeom>
            <a:avLst/>
            <a:gdLst>
              <a:gd name="connsiteX0" fmla="*/ 1400175 w 2305050"/>
              <a:gd name="connsiteY0" fmla="*/ 0 h 1181100"/>
              <a:gd name="connsiteX1" fmla="*/ 0 w 2305050"/>
              <a:gd name="connsiteY1" fmla="*/ 1171575 h 1181100"/>
              <a:gd name="connsiteX2" fmla="*/ 2305050 w 2305050"/>
              <a:gd name="connsiteY2" fmla="*/ 1181100 h 1181100"/>
              <a:gd name="connsiteX3" fmla="*/ 1400175 w 2305050"/>
              <a:gd name="connsiteY3" fmla="*/ 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1181100">
                <a:moveTo>
                  <a:pt x="1400175" y="0"/>
                </a:moveTo>
                <a:lnTo>
                  <a:pt x="0" y="1171575"/>
                </a:lnTo>
                <a:lnTo>
                  <a:pt x="2305050" y="1181100"/>
                </a:lnTo>
                <a:lnTo>
                  <a:pt x="1400175" y="0"/>
                </a:lnTo>
                <a:close/>
              </a:path>
            </a:pathLst>
          </a:cu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>
            <a:off x="1142976" y="3571876"/>
            <a:ext cx="2333625" cy="476250"/>
          </a:xfrm>
          <a:custGeom>
            <a:avLst/>
            <a:gdLst>
              <a:gd name="connsiteX0" fmla="*/ 1409700 w 2333625"/>
              <a:gd name="connsiteY0" fmla="*/ 0 h 476250"/>
              <a:gd name="connsiteX1" fmla="*/ 0 w 2333625"/>
              <a:gd name="connsiteY1" fmla="*/ 476250 h 476250"/>
              <a:gd name="connsiteX2" fmla="*/ 2333625 w 2333625"/>
              <a:gd name="connsiteY2" fmla="*/ 476250 h 476250"/>
              <a:gd name="connsiteX3" fmla="*/ 1409700 w 2333625"/>
              <a:gd name="connsiteY3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3625" h="476250">
                <a:moveTo>
                  <a:pt x="1409700" y="0"/>
                </a:moveTo>
                <a:lnTo>
                  <a:pt x="0" y="476250"/>
                </a:lnTo>
                <a:lnTo>
                  <a:pt x="2333625" y="476250"/>
                </a:lnTo>
                <a:lnTo>
                  <a:pt x="1409700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86182" y="2643182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　１０</a:t>
            </a: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５</a:t>
            </a:r>
            <a:r>
              <a:rPr kumimoji="1" lang="en-US" altLang="ja-JP" dirty="0" smtClean="0"/>
              <a:t>÷</a:t>
            </a:r>
            <a:r>
              <a:rPr kumimoji="1" lang="ja-JP" altLang="en-US" dirty="0" smtClean="0"/>
              <a:t>２＝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5357818" y="2643182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２５</a:t>
            </a:r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29058" y="357187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１０</a:t>
            </a: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２</a:t>
            </a:r>
            <a:r>
              <a:rPr kumimoji="1" lang="en-US" altLang="ja-JP" dirty="0" smtClean="0"/>
              <a:t>÷</a:t>
            </a:r>
            <a:r>
              <a:rPr kumimoji="1" lang="ja-JP" altLang="en-US" dirty="0" smtClean="0"/>
              <a:t>２</a:t>
            </a:r>
            <a:r>
              <a:rPr lang="ja-JP" altLang="en-US" dirty="0" smtClean="0"/>
              <a:t>＝</a:t>
            </a:r>
            <a:endParaRPr kumimoji="1" lang="ja-JP" altLang="en-US" dirty="0" smtClean="0"/>
          </a:p>
        </p:txBody>
      </p:sp>
      <p:sp>
        <p:nvSpPr>
          <p:cNvPr id="12" name="正方形/長方形 11"/>
          <p:cNvSpPr/>
          <p:nvPr/>
        </p:nvSpPr>
        <p:spPr>
          <a:xfrm>
            <a:off x="5286380" y="3571876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１０</a:t>
            </a:r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29058" y="4071942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２５－１０＝１５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43702" y="4071942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答１５㎠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1071536" y="785794"/>
          <a:ext cx="7143805" cy="5286421"/>
        </p:xfrm>
        <a:graphic>
          <a:graphicData uri="http://schemas.openxmlformats.org/drawingml/2006/table">
            <a:tbl>
              <a:tblPr/>
              <a:tblGrid>
                <a:gridCol w="831812"/>
                <a:gridCol w="782883"/>
                <a:gridCol w="782883"/>
                <a:gridCol w="745696"/>
                <a:gridCol w="820070"/>
                <a:gridCol w="782883"/>
                <a:gridCol w="831812"/>
                <a:gridCol w="782883"/>
                <a:gridCol w="782883"/>
              </a:tblGrid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500166" y="214290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この</a:t>
            </a:r>
            <a:r>
              <a:rPr lang="ja-JP" altLang="en-US" sz="2800" dirty="0" smtClean="0"/>
              <a:t>台</a:t>
            </a:r>
            <a:r>
              <a:rPr kumimoji="1" lang="ja-JP" altLang="en-US" sz="2800" dirty="0" smtClean="0"/>
              <a:t>形の面積は何㎠でしょう。</a:t>
            </a:r>
            <a:endParaRPr kumimoji="1"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71538" y="5857892"/>
            <a:ext cx="6205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/>
              <a:t>台形の面積＝</a:t>
            </a:r>
            <a:r>
              <a:rPr kumimoji="1" lang="en-US" altLang="ja-JP" sz="3200" b="1" dirty="0" smtClean="0"/>
              <a:t>(</a:t>
            </a:r>
            <a:r>
              <a:rPr kumimoji="1" lang="ja-JP" altLang="en-US" sz="3200" b="1" dirty="0" smtClean="0"/>
              <a:t>上底＋下底</a:t>
            </a:r>
            <a:r>
              <a:rPr kumimoji="1" lang="en-US" altLang="ja-JP" sz="3200" b="1" dirty="0" smtClean="0"/>
              <a:t>)</a:t>
            </a:r>
            <a:r>
              <a:rPr kumimoji="1" lang="ja-JP" altLang="en-US" sz="3200" b="1" dirty="0" smtClean="0"/>
              <a:t> </a:t>
            </a:r>
            <a:r>
              <a:rPr kumimoji="1" lang="en-US" altLang="ja-JP" sz="3200" b="1" dirty="0" smtClean="0"/>
              <a:t>×</a:t>
            </a:r>
            <a:r>
              <a:rPr kumimoji="1" lang="ja-JP" altLang="en-US" sz="3200" b="1" dirty="0" smtClean="0"/>
              <a:t>高さ</a:t>
            </a:r>
            <a:endParaRPr kumimoji="1" lang="ja-JP" altLang="en-US" sz="3200" b="1" dirty="0"/>
          </a:p>
        </p:txBody>
      </p:sp>
      <p:sp>
        <p:nvSpPr>
          <p:cNvPr id="17" name="正方形/長方形 16"/>
          <p:cNvSpPr/>
          <p:nvPr/>
        </p:nvSpPr>
        <p:spPr>
          <a:xfrm>
            <a:off x="7215206" y="5857892"/>
            <a:ext cx="965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dirty="0" smtClean="0">
                <a:solidFill>
                  <a:srgbClr val="FF0000"/>
                </a:solidFill>
              </a:rPr>
              <a:t>÷</a:t>
            </a:r>
            <a:r>
              <a:rPr lang="ja-JP" altLang="en-US" sz="3600" b="1" dirty="0" smtClean="0">
                <a:solidFill>
                  <a:srgbClr val="FF0000"/>
                </a:solidFill>
              </a:rPr>
              <a:t>２</a:t>
            </a:r>
            <a:endParaRPr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18" name="フリーフォーム 17"/>
          <p:cNvSpPr/>
          <p:nvPr/>
        </p:nvSpPr>
        <p:spPr>
          <a:xfrm>
            <a:off x="1142976" y="1500174"/>
            <a:ext cx="3962400" cy="3038475"/>
          </a:xfrm>
          <a:custGeom>
            <a:avLst/>
            <a:gdLst>
              <a:gd name="connsiteX0" fmla="*/ 1581150 w 3962400"/>
              <a:gd name="connsiteY0" fmla="*/ 9525 h 3038475"/>
              <a:gd name="connsiteX1" fmla="*/ 0 w 3962400"/>
              <a:gd name="connsiteY1" fmla="*/ 3028950 h 3038475"/>
              <a:gd name="connsiteX2" fmla="*/ 3962400 w 3962400"/>
              <a:gd name="connsiteY2" fmla="*/ 3038475 h 3038475"/>
              <a:gd name="connsiteX3" fmla="*/ 3162300 w 3962400"/>
              <a:gd name="connsiteY3" fmla="*/ 0 h 3038475"/>
              <a:gd name="connsiteX4" fmla="*/ 1581150 w 3962400"/>
              <a:gd name="connsiteY4" fmla="*/ 9525 h 303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2400" h="3038475">
                <a:moveTo>
                  <a:pt x="1581150" y="9525"/>
                </a:moveTo>
                <a:lnTo>
                  <a:pt x="0" y="3028950"/>
                </a:lnTo>
                <a:lnTo>
                  <a:pt x="3962400" y="3038475"/>
                </a:lnTo>
                <a:lnTo>
                  <a:pt x="3162300" y="0"/>
                </a:lnTo>
                <a:lnTo>
                  <a:pt x="1581150" y="952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 rot="10800000">
            <a:off x="4286248" y="1500174"/>
            <a:ext cx="3962400" cy="3038475"/>
          </a:xfrm>
          <a:custGeom>
            <a:avLst/>
            <a:gdLst>
              <a:gd name="connsiteX0" fmla="*/ 1581150 w 3962400"/>
              <a:gd name="connsiteY0" fmla="*/ 9525 h 3038475"/>
              <a:gd name="connsiteX1" fmla="*/ 0 w 3962400"/>
              <a:gd name="connsiteY1" fmla="*/ 3028950 h 3038475"/>
              <a:gd name="connsiteX2" fmla="*/ 3962400 w 3962400"/>
              <a:gd name="connsiteY2" fmla="*/ 3038475 h 3038475"/>
              <a:gd name="connsiteX3" fmla="*/ 3162300 w 3962400"/>
              <a:gd name="connsiteY3" fmla="*/ 0 h 3038475"/>
              <a:gd name="connsiteX4" fmla="*/ 1581150 w 3962400"/>
              <a:gd name="connsiteY4" fmla="*/ 9525 h 303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2400" h="3038475">
                <a:moveTo>
                  <a:pt x="1581150" y="9525"/>
                </a:moveTo>
                <a:lnTo>
                  <a:pt x="0" y="3028950"/>
                </a:lnTo>
                <a:lnTo>
                  <a:pt x="3962400" y="3038475"/>
                </a:lnTo>
                <a:lnTo>
                  <a:pt x="3162300" y="0"/>
                </a:lnTo>
                <a:lnTo>
                  <a:pt x="1581150" y="9525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7" name="グループ化 36"/>
          <p:cNvGrpSpPr/>
          <p:nvPr/>
        </p:nvGrpSpPr>
        <p:grpSpPr>
          <a:xfrm>
            <a:off x="2928926" y="1500174"/>
            <a:ext cx="1105207" cy="3000396"/>
            <a:chOff x="2071670" y="1357298"/>
            <a:chExt cx="1105207" cy="3000396"/>
          </a:xfrm>
        </p:grpSpPr>
        <p:cxnSp>
          <p:nvCxnSpPr>
            <p:cNvPr id="12" name="直線コネクタ 11"/>
            <p:cNvCxnSpPr/>
            <p:nvPr/>
          </p:nvCxnSpPr>
          <p:spPr>
            <a:xfrm rot="5400000">
              <a:off x="571472" y="2857496"/>
              <a:ext cx="300039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右中かっこ 26"/>
            <p:cNvSpPr/>
            <p:nvPr/>
          </p:nvSpPr>
          <p:spPr>
            <a:xfrm>
              <a:off x="2143108" y="1428736"/>
              <a:ext cx="214314" cy="2928958"/>
            </a:xfrm>
            <a:prstGeom prst="righ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2357422" y="2571744"/>
              <a:ext cx="8194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>
                  <a:solidFill>
                    <a:schemeClr val="bg1"/>
                  </a:solidFill>
                </a:rPr>
                <a:t>高さ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グループ化 33"/>
          <p:cNvGrpSpPr/>
          <p:nvPr/>
        </p:nvGrpSpPr>
        <p:grpSpPr>
          <a:xfrm rot="10800000">
            <a:off x="5072066" y="4500570"/>
            <a:ext cx="1571636" cy="928693"/>
            <a:chOff x="2714612" y="785794"/>
            <a:chExt cx="1571636" cy="928693"/>
          </a:xfrm>
        </p:grpSpPr>
        <p:sp>
          <p:nvSpPr>
            <p:cNvPr id="35" name="左中かっこ 34"/>
            <p:cNvSpPr/>
            <p:nvPr/>
          </p:nvSpPr>
          <p:spPr>
            <a:xfrm rot="5400000" flipV="1">
              <a:off x="3216396" y="644636"/>
              <a:ext cx="568067" cy="1571636"/>
            </a:xfrm>
            <a:prstGeom prst="leftBrac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3000364" y="785794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/>
                <a:t>上底</a:t>
              </a:r>
              <a:endParaRPr kumimoji="1" lang="ja-JP" altLang="en-US" sz="2800" dirty="0"/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2714612" y="642918"/>
            <a:ext cx="1571636" cy="928693"/>
            <a:chOff x="2714612" y="642918"/>
            <a:chExt cx="1571636" cy="928693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2714612" y="642918"/>
              <a:ext cx="1571636" cy="928693"/>
              <a:chOff x="2714612" y="785794"/>
              <a:chExt cx="1571636" cy="928693"/>
            </a:xfrm>
          </p:grpSpPr>
          <p:sp>
            <p:nvSpPr>
              <p:cNvPr id="21" name="左中かっこ 20"/>
              <p:cNvSpPr/>
              <p:nvPr/>
            </p:nvSpPr>
            <p:spPr>
              <a:xfrm rot="5400000" flipV="1">
                <a:off x="3216396" y="644636"/>
                <a:ext cx="568067" cy="1571636"/>
              </a:xfrm>
              <a:prstGeom prst="leftBrace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3000364" y="785794"/>
                <a:ext cx="902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800" dirty="0" smtClean="0"/>
                  <a:t>上底</a:t>
                </a:r>
                <a:endParaRPr kumimoji="1" lang="ja-JP" altLang="en-US" sz="2800" dirty="0"/>
              </a:p>
            </p:txBody>
          </p:sp>
        </p:grpSp>
        <p:sp>
          <p:nvSpPr>
            <p:cNvPr id="38" name="テキスト ボックス 37"/>
            <p:cNvSpPr txBox="1"/>
            <p:nvPr/>
          </p:nvSpPr>
          <p:spPr>
            <a:xfrm>
              <a:off x="3000364" y="1000108"/>
              <a:ext cx="10166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/>
                <a:t>じょうてい</a:t>
              </a:r>
              <a:endParaRPr kumimoji="1" lang="ja-JP" altLang="en-US" sz="1600" dirty="0"/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1142976" y="4572008"/>
            <a:ext cx="3929090" cy="1022157"/>
            <a:chOff x="1142976" y="4572008"/>
            <a:chExt cx="3929090" cy="1022157"/>
          </a:xfrm>
        </p:grpSpPr>
        <p:grpSp>
          <p:nvGrpSpPr>
            <p:cNvPr id="3" name="グループ化 7"/>
            <p:cNvGrpSpPr/>
            <p:nvPr/>
          </p:nvGrpSpPr>
          <p:grpSpPr>
            <a:xfrm>
              <a:off x="1142976" y="4572008"/>
              <a:ext cx="3929090" cy="880410"/>
              <a:chOff x="1928794" y="4714884"/>
              <a:chExt cx="5500726" cy="880410"/>
            </a:xfrm>
          </p:grpSpPr>
          <p:sp>
            <p:nvSpPr>
              <p:cNvPr id="9" name="左中かっこ 8"/>
              <p:cNvSpPr/>
              <p:nvPr/>
            </p:nvSpPr>
            <p:spPr>
              <a:xfrm rot="16200000">
                <a:off x="4429124" y="2214554"/>
                <a:ext cx="500066" cy="5500726"/>
              </a:xfrm>
              <a:prstGeom prst="leftBrace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4286248" y="5072074"/>
                <a:ext cx="1241365" cy="523220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800" dirty="0" smtClean="0"/>
                  <a:t>下底</a:t>
                </a:r>
                <a:endParaRPr kumimoji="1" lang="ja-JP" altLang="en-US" sz="2800" dirty="0"/>
              </a:p>
            </p:txBody>
          </p:sp>
        </p:grpSp>
        <p:sp>
          <p:nvSpPr>
            <p:cNvPr id="40" name="テキスト ボックス 39"/>
            <p:cNvSpPr txBox="1"/>
            <p:nvPr/>
          </p:nvSpPr>
          <p:spPr>
            <a:xfrm>
              <a:off x="2928926" y="5286388"/>
              <a:ext cx="6960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/>
                <a:t>かてい</a:t>
              </a:r>
              <a:endParaRPr kumimoji="1" lang="ja-JP" alt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台形面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8363432" cy="314327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1071536" y="785794"/>
          <a:ext cx="7143805" cy="5286421"/>
        </p:xfrm>
        <a:graphic>
          <a:graphicData uri="http://schemas.openxmlformats.org/drawingml/2006/table">
            <a:tbl>
              <a:tblPr/>
              <a:tblGrid>
                <a:gridCol w="831812"/>
                <a:gridCol w="782883"/>
                <a:gridCol w="782883"/>
                <a:gridCol w="745696"/>
                <a:gridCol w="820070"/>
                <a:gridCol w="782883"/>
                <a:gridCol w="831812"/>
                <a:gridCol w="782883"/>
                <a:gridCol w="782883"/>
              </a:tblGrid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  <a:endParaRPr kumimoji="1" lang="ja-JP" altLang="en-US" sz="1100" dirty="0" smtClean="0"/>
                    </a:p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500166" y="214290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このひし形の面積は何㎠でしょう。</a:t>
            </a:r>
            <a:endParaRPr kumimoji="1" lang="ja-JP" altLang="en-US" sz="2800" dirty="0"/>
          </a:p>
        </p:txBody>
      </p:sp>
      <p:sp>
        <p:nvSpPr>
          <p:cNvPr id="4" name="フリーフォーム 3"/>
          <p:cNvSpPr/>
          <p:nvPr/>
        </p:nvSpPr>
        <p:spPr>
          <a:xfrm>
            <a:off x="1076325" y="1552575"/>
            <a:ext cx="6381750" cy="3019425"/>
          </a:xfrm>
          <a:custGeom>
            <a:avLst/>
            <a:gdLst>
              <a:gd name="connsiteX0" fmla="*/ 3152775 w 6381750"/>
              <a:gd name="connsiteY0" fmla="*/ 0 h 3019425"/>
              <a:gd name="connsiteX1" fmla="*/ 0 w 6381750"/>
              <a:gd name="connsiteY1" fmla="*/ 1504950 h 3019425"/>
              <a:gd name="connsiteX2" fmla="*/ 3124200 w 6381750"/>
              <a:gd name="connsiteY2" fmla="*/ 3019425 h 3019425"/>
              <a:gd name="connsiteX3" fmla="*/ 6381750 w 6381750"/>
              <a:gd name="connsiteY3" fmla="*/ 1504950 h 3019425"/>
              <a:gd name="connsiteX4" fmla="*/ 3152775 w 6381750"/>
              <a:gd name="connsiteY4" fmla="*/ 0 h 301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1750" h="3019425">
                <a:moveTo>
                  <a:pt x="3152775" y="0"/>
                </a:moveTo>
                <a:lnTo>
                  <a:pt x="0" y="1504950"/>
                </a:lnTo>
                <a:lnTo>
                  <a:pt x="3124200" y="3019425"/>
                </a:lnTo>
                <a:lnTo>
                  <a:pt x="6381750" y="1504950"/>
                </a:lnTo>
                <a:lnTo>
                  <a:pt x="3152775" y="0"/>
                </a:lnTo>
                <a:close/>
              </a:path>
            </a:pathLst>
          </a:cu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1071538" y="1500174"/>
            <a:ext cx="6357982" cy="3071834"/>
            <a:chOff x="1071538" y="1500174"/>
            <a:chExt cx="6357982" cy="3071834"/>
          </a:xfrm>
        </p:grpSpPr>
        <p:sp>
          <p:nvSpPr>
            <p:cNvPr id="5" name="正方形/長方形 4"/>
            <p:cNvSpPr/>
            <p:nvPr/>
          </p:nvSpPr>
          <p:spPr>
            <a:xfrm>
              <a:off x="1071538" y="1500174"/>
              <a:ext cx="6357982" cy="30718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コネクタ 8"/>
            <p:cNvCxnSpPr>
              <a:stCxn id="5" idx="1"/>
              <a:endCxn id="5" idx="3"/>
            </p:cNvCxnSpPr>
            <p:nvPr/>
          </p:nvCxnSpPr>
          <p:spPr>
            <a:xfrm rot="10800000" flipH="1">
              <a:off x="1071538" y="3036091"/>
              <a:ext cx="63579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rot="16200000" flipH="1">
              <a:off x="2678893" y="3036091"/>
              <a:ext cx="307183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テキスト ボックス 12"/>
          <p:cNvSpPr txBox="1"/>
          <p:nvPr/>
        </p:nvSpPr>
        <p:spPr>
          <a:xfrm>
            <a:off x="1285852" y="5000636"/>
            <a:ext cx="5817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ひし形の面積＝対角線</a:t>
            </a:r>
            <a:r>
              <a:rPr kumimoji="1" lang="en-US" altLang="ja-JP" sz="3200" dirty="0" smtClean="0"/>
              <a:t>×</a:t>
            </a:r>
            <a:r>
              <a:rPr kumimoji="1" lang="ja-JP" altLang="en-US" sz="3200" dirty="0" smtClean="0"/>
              <a:t>対角線</a:t>
            </a:r>
            <a:endParaRPr kumimoji="1" lang="ja-JP" altLang="en-US" sz="3200" dirty="0"/>
          </a:p>
        </p:txBody>
      </p:sp>
      <p:sp>
        <p:nvSpPr>
          <p:cNvPr id="14" name="正方形/長方形 13"/>
          <p:cNvSpPr/>
          <p:nvPr/>
        </p:nvSpPr>
        <p:spPr>
          <a:xfrm>
            <a:off x="6929454" y="5000636"/>
            <a:ext cx="8755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 smtClean="0"/>
              <a:t>÷</a:t>
            </a:r>
            <a:r>
              <a:rPr lang="ja-JP" altLang="en-US" sz="3200" dirty="0" smtClean="0"/>
              <a:t>２</a:t>
            </a:r>
            <a:endParaRPr lang="ja-JP" altLang="en-US" sz="3200" dirty="0"/>
          </a:p>
        </p:txBody>
      </p:sp>
      <p:sp>
        <p:nvSpPr>
          <p:cNvPr id="15" name="正方形/長方形 14"/>
          <p:cNvSpPr/>
          <p:nvPr/>
        </p:nvSpPr>
        <p:spPr>
          <a:xfrm>
            <a:off x="1071538" y="1500174"/>
            <a:ext cx="6357982" cy="3071834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ひし形面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8573940" cy="2500330"/>
          </a:xfrm>
          <a:prstGeom prst="rect">
            <a:avLst/>
          </a:prstGeom>
          <a:noFill/>
        </p:spPr>
      </p:pic>
      <p:sp>
        <p:nvSpPr>
          <p:cNvPr id="3" name="正方形/長方形 2"/>
          <p:cNvSpPr/>
          <p:nvPr/>
        </p:nvSpPr>
        <p:spPr>
          <a:xfrm>
            <a:off x="6143636" y="2143116"/>
            <a:ext cx="2143140" cy="1357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平行四辺形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5" y="480720"/>
            <a:ext cx="6981847" cy="6020114"/>
          </a:xfrm>
          <a:prstGeom prst="rect">
            <a:avLst/>
          </a:prstGeom>
          <a:noFill/>
        </p:spPr>
      </p:pic>
      <p:sp>
        <p:nvSpPr>
          <p:cNvPr id="3" name="正方形/長方形 2"/>
          <p:cNvSpPr/>
          <p:nvPr/>
        </p:nvSpPr>
        <p:spPr>
          <a:xfrm>
            <a:off x="1643042" y="1500174"/>
            <a:ext cx="1857388" cy="1143008"/>
          </a:xfrm>
          <a:prstGeom prst="rect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/>
          <p:cNvSpPr/>
          <p:nvPr/>
        </p:nvSpPr>
        <p:spPr>
          <a:xfrm>
            <a:off x="1643043" y="1500174"/>
            <a:ext cx="2428892" cy="1143008"/>
          </a:xfrm>
          <a:custGeom>
            <a:avLst/>
            <a:gdLst>
              <a:gd name="connsiteX0" fmla="*/ 619125 w 2447925"/>
              <a:gd name="connsiteY0" fmla="*/ 19050 h 1200150"/>
              <a:gd name="connsiteX1" fmla="*/ 0 w 2447925"/>
              <a:gd name="connsiteY1" fmla="*/ 1200150 h 1200150"/>
              <a:gd name="connsiteX2" fmla="*/ 1819275 w 2447925"/>
              <a:gd name="connsiteY2" fmla="*/ 1162050 h 1200150"/>
              <a:gd name="connsiteX3" fmla="*/ 2447925 w 2447925"/>
              <a:gd name="connsiteY3" fmla="*/ 0 h 1200150"/>
              <a:gd name="connsiteX4" fmla="*/ 619125 w 2447925"/>
              <a:gd name="connsiteY4" fmla="*/ 1905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7925" h="1200150">
                <a:moveTo>
                  <a:pt x="619125" y="19050"/>
                </a:moveTo>
                <a:lnTo>
                  <a:pt x="0" y="1200150"/>
                </a:lnTo>
                <a:lnTo>
                  <a:pt x="1819275" y="1162050"/>
                </a:lnTo>
                <a:lnTo>
                  <a:pt x="2447925" y="0"/>
                </a:lnTo>
                <a:lnTo>
                  <a:pt x="619125" y="19050"/>
                </a:lnTo>
                <a:close/>
              </a:path>
            </a:pathLst>
          </a:custGeom>
          <a:solidFill>
            <a:srgbClr val="00B0F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>
            <a:stCxn id="4" idx="1"/>
            <a:endCxn id="4" idx="2"/>
          </p:cNvCxnSpPr>
          <p:nvPr/>
        </p:nvCxnSpPr>
        <p:spPr>
          <a:xfrm flipV="1">
            <a:off x="1643043" y="2606896"/>
            <a:ext cx="1805130" cy="362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rot="5400000">
            <a:off x="2000232" y="2071678"/>
            <a:ext cx="1143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714876" y="5857892"/>
            <a:ext cx="1896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底辺</a:t>
            </a:r>
            <a:r>
              <a:rPr kumimoji="1" lang="en-US" altLang="ja-JP" sz="2800" dirty="0" smtClean="0"/>
              <a:t>×</a:t>
            </a:r>
            <a:r>
              <a:rPr kumimoji="1" lang="ja-JP" altLang="en-US" sz="2800" dirty="0" smtClean="0"/>
              <a:t>高さ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00694" y="1857364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４</a:t>
            </a: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６＝２４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00760" y="2428868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２４㎠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86446" y="3714752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４㎝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57488" y="478632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６</a:t>
            </a: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４＝２４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86446" y="4714884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２４㎠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三角形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" y="571500"/>
            <a:ext cx="7600950" cy="5715000"/>
          </a:xfrm>
          <a:prstGeom prst="rect">
            <a:avLst/>
          </a:prstGeom>
          <a:noFill/>
        </p:spPr>
      </p:pic>
      <p:sp>
        <p:nvSpPr>
          <p:cNvPr id="3" name="フリーフォーム 2"/>
          <p:cNvSpPr/>
          <p:nvPr/>
        </p:nvSpPr>
        <p:spPr>
          <a:xfrm>
            <a:off x="1323975" y="1685925"/>
            <a:ext cx="2695575" cy="1714500"/>
          </a:xfrm>
          <a:custGeom>
            <a:avLst/>
            <a:gdLst>
              <a:gd name="connsiteX0" fmla="*/ 304800 w 2695575"/>
              <a:gd name="connsiteY0" fmla="*/ 0 h 1714500"/>
              <a:gd name="connsiteX1" fmla="*/ 0 w 2695575"/>
              <a:gd name="connsiteY1" fmla="*/ 1714500 h 1714500"/>
              <a:gd name="connsiteX2" fmla="*/ 2695575 w 2695575"/>
              <a:gd name="connsiteY2" fmla="*/ 1638300 h 1714500"/>
              <a:gd name="connsiteX3" fmla="*/ 304800 w 2695575"/>
              <a:gd name="connsiteY3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5575" h="1714500">
                <a:moveTo>
                  <a:pt x="304800" y="0"/>
                </a:moveTo>
                <a:lnTo>
                  <a:pt x="0" y="1714500"/>
                </a:lnTo>
                <a:lnTo>
                  <a:pt x="2695575" y="1638300"/>
                </a:lnTo>
                <a:lnTo>
                  <a:pt x="304800" y="0"/>
                </a:lnTo>
                <a:close/>
              </a:path>
            </a:pathLst>
          </a:cu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00562" y="5786454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底辺</a:t>
            </a:r>
            <a:r>
              <a:rPr kumimoji="1" lang="en-US" altLang="ja-JP" sz="2800" dirty="0" smtClean="0"/>
              <a:t>×</a:t>
            </a:r>
            <a:r>
              <a:rPr kumimoji="1" lang="ja-JP" altLang="en-US" sz="2800" dirty="0" smtClean="0"/>
              <a:t>高さ</a:t>
            </a:r>
            <a:r>
              <a:rPr kumimoji="1" lang="en-US" altLang="ja-JP" sz="2800" dirty="0" smtClean="0"/>
              <a:t>÷</a:t>
            </a:r>
            <a:r>
              <a:rPr kumimoji="1" lang="ja-JP" altLang="en-US" sz="2800" dirty="0" smtClean="0"/>
              <a:t>２</a:t>
            </a:r>
            <a:endParaRPr kumimoji="1" lang="ja-JP" altLang="en-US" sz="280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6000760" y="2857496"/>
            <a:ext cx="1533235" cy="695062"/>
            <a:chOff x="6000760" y="2857496"/>
            <a:chExt cx="1533235" cy="695062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6000760" y="2928934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半分　</a:t>
              </a:r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7072330" y="2857496"/>
              <a:ext cx="461665" cy="69506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dirty="0" smtClean="0"/>
                <a:t>１－２</a:t>
              </a:r>
              <a:endParaRPr kumimoji="1" lang="ja-JP" altLang="en-US" dirty="0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2071670" y="4357694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８</a:t>
            </a: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５</a:t>
            </a:r>
            <a:r>
              <a:rPr kumimoji="1" lang="en-US" altLang="ja-JP" dirty="0" smtClean="0"/>
              <a:t>÷</a:t>
            </a:r>
            <a:r>
              <a:rPr kumimoji="1" lang="ja-JP" altLang="en-US" dirty="0" smtClean="0"/>
              <a:t>２＝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57554" y="4357694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２０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72198" y="4429132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２０㎠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1071536" y="785794"/>
          <a:ext cx="7143805" cy="5286421"/>
        </p:xfrm>
        <a:graphic>
          <a:graphicData uri="http://schemas.openxmlformats.org/drawingml/2006/table">
            <a:tbl>
              <a:tblPr/>
              <a:tblGrid>
                <a:gridCol w="831812"/>
                <a:gridCol w="782883"/>
                <a:gridCol w="782883"/>
                <a:gridCol w="782883"/>
                <a:gridCol w="782883"/>
                <a:gridCol w="782883"/>
                <a:gridCol w="831812"/>
                <a:gridCol w="782883"/>
                <a:gridCol w="782883"/>
              </a:tblGrid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左中かっこ 3"/>
          <p:cNvSpPr/>
          <p:nvPr/>
        </p:nvSpPr>
        <p:spPr>
          <a:xfrm>
            <a:off x="785786" y="785794"/>
            <a:ext cx="285752" cy="785818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2844" y="928670"/>
            <a:ext cx="788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１㎝</a:t>
            </a:r>
            <a:endParaRPr kumimoji="1" lang="ja-JP" altLang="en-US" sz="2800" dirty="0"/>
          </a:p>
        </p:txBody>
      </p:sp>
      <p:sp>
        <p:nvSpPr>
          <p:cNvPr id="7" name="正方形/長方形 6"/>
          <p:cNvSpPr/>
          <p:nvPr/>
        </p:nvSpPr>
        <p:spPr>
          <a:xfrm>
            <a:off x="1071538" y="785794"/>
            <a:ext cx="85725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１㎠</a:t>
            </a:r>
            <a:endParaRPr kumimoji="1" lang="ja-JP" altLang="en-US" dirty="0"/>
          </a:p>
        </p:txBody>
      </p:sp>
      <p:sp>
        <p:nvSpPr>
          <p:cNvPr id="69" name="左中かっこ 68"/>
          <p:cNvSpPr/>
          <p:nvPr/>
        </p:nvSpPr>
        <p:spPr>
          <a:xfrm rot="5400000">
            <a:off x="1250133" y="178571"/>
            <a:ext cx="428628" cy="78581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071538" y="0"/>
            <a:ext cx="788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１㎝</a:t>
            </a:r>
            <a:endParaRPr kumimoji="1" lang="ja-JP" altLang="en-US" sz="2800" dirty="0"/>
          </a:p>
        </p:txBody>
      </p:sp>
      <p:grpSp>
        <p:nvGrpSpPr>
          <p:cNvPr id="76" name="グループ化 75"/>
          <p:cNvGrpSpPr/>
          <p:nvPr/>
        </p:nvGrpSpPr>
        <p:grpSpPr>
          <a:xfrm>
            <a:off x="2714612" y="785794"/>
            <a:ext cx="2357454" cy="1500198"/>
            <a:chOff x="2714612" y="785794"/>
            <a:chExt cx="2357454" cy="1500198"/>
          </a:xfrm>
        </p:grpSpPr>
        <p:sp>
          <p:nvSpPr>
            <p:cNvPr id="72" name="正方形/長方形 71"/>
            <p:cNvSpPr/>
            <p:nvPr/>
          </p:nvSpPr>
          <p:spPr>
            <a:xfrm>
              <a:off x="2714612" y="785794"/>
              <a:ext cx="785818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3500430" y="785794"/>
              <a:ext cx="785818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4286248" y="785794"/>
              <a:ext cx="785818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3500430" y="1571612"/>
              <a:ext cx="785818" cy="7143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77" name="フリーフォーム 76"/>
          <p:cNvSpPr/>
          <p:nvPr/>
        </p:nvSpPr>
        <p:spPr>
          <a:xfrm>
            <a:off x="6604000" y="798286"/>
            <a:ext cx="1611086" cy="1524000"/>
          </a:xfrm>
          <a:custGeom>
            <a:avLst/>
            <a:gdLst>
              <a:gd name="connsiteX0" fmla="*/ 1596571 w 1611086"/>
              <a:gd name="connsiteY0" fmla="*/ 0 h 1524000"/>
              <a:gd name="connsiteX1" fmla="*/ 0 w 1611086"/>
              <a:gd name="connsiteY1" fmla="*/ 1524000 h 1524000"/>
              <a:gd name="connsiteX2" fmla="*/ 1582057 w 1611086"/>
              <a:gd name="connsiteY2" fmla="*/ 1494971 h 1524000"/>
              <a:gd name="connsiteX3" fmla="*/ 1611086 w 1611086"/>
              <a:gd name="connsiteY3" fmla="*/ 72571 h 1524000"/>
              <a:gd name="connsiteX4" fmla="*/ 1596571 w 1611086"/>
              <a:gd name="connsiteY4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086" h="1524000">
                <a:moveTo>
                  <a:pt x="1596571" y="0"/>
                </a:moveTo>
                <a:lnTo>
                  <a:pt x="0" y="1524000"/>
                </a:lnTo>
                <a:lnTo>
                  <a:pt x="1582057" y="1494971"/>
                </a:lnTo>
                <a:lnTo>
                  <a:pt x="1611086" y="72571"/>
                </a:lnTo>
                <a:lnTo>
                  <a:pt x="1596571" y="0"/>
                </a:lnTo>
                <a:close/>
              </a:path>
            </a:pathLst>
          </a:cu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/>
          <p:cNvSpPr/>
          <p:nvPr/>
        </p:nvSpPr>
        <p:spPr>
          <a:xfrm>
            <a:off x="1045029" y="3033486"/>
            <a:ext cx="3207657" cy="2336800"/>
          </a:xfrm>
          <a:custGeom>
            <a:avLst/>
            <a:gdLst>
              <a:gd name="connsiteX0" fmla="*/ 2452914 w 3207657"/>
              <a:gd name="connsiteY0" fmla="*/ 43543 h 2336800"/>
              <a:gd name="connsiteX1" fmla="*/ 1654628 w 3207657"/>
              <a:gd name="connsiteY1" fmla="*/ 783771 h 2336800"/>
              <a:gd name="connsiteX2" fmla="*/ 856342 w 3207657"/>
              <a:gd name="connsiteY2" fmla="*/ 754743 h 2336800"/>
              <a:gd name="connsiteX3" fmla="*/ 0 w 3207657"/>
              <a:gd name="connsiteY3" fmla="*/ 1132114 h 2336800"/>
              <a:gd name="connsiteX4" fmla="*/ 841828 w 3207657"/>
              <a:gd name="connsiteY4" fmla="*/ 1524000 h 2336800"/>
              <a:gd name="connsiteX5" fmla="*/ 841828 w 3207657"/>
              <a:gd name="connsiteY5" fmla="*/ 2336800 h 2336800"/>
              <a:gd name="connsiteX6" fmla="*/ 856342 w 3207657"/>
              <a:gd name="connsiteY6" fmla="*/ 2278743 h 2336800"/>
              <a:gd name="connsiteX7" fmla="*/ 2452914 w 3207657"/>
              <a:gd name="connsiteY7" fmla="*/ 2293257 h 2336800"/>
              <a:gd name="connsiteX8" fmla="*/ 3207657 w 3207657"/>
              <a:gd name="connsiteY8" fmla="*/ 1553028 h 2336800"/>
              <a:gd name="connsiteX9" fmla="*/ 2423885 w 3207657"/>
              <a:gd name="connsiteY9" fmla="*/ 783771 h 2336800"/>
              <a:gd name="connsiteX10" fmla="*/ 2423885 w 3207657"/>
              <a:gd name="connsiteY10" fmla="*/ 0 h 2336800"/>
              <a:gd name="connsiteX11" fmla="*/ 2380342 w 3207657"/>
              <a:gd name="connsiteY11" fmla="*/ 72571 h 2336800"/>
              <a:gd name="connsiteX12" fmla="*/ 2394857 w 3207657"/>
              <a:gd name="connsiteY12" fmla="*/ 72571 h 2336800"/>
              <a:gd name="connsiteX13" fmla="*/ 2452914 w 3207657"/>
              <a:gd name="connsiteY13" fmla="*/ 43543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7657" h="2336800">
                <a:moveTo>
                  <a:pt x="2452914" y="43543"/>
                </a:moveTo>
                <a:lnTo>
                  <a:pt x="1654628" y="783771"/>
                </a:lnTo>
                <a:lnTo>
                  <a:pt x="856342" y="754743"/>
                </a:lnTo>
                <a:lnTo>
                  <a:pt x="0" y="1132114"/>
                </a:lnTo>
                <a:lnTo>
                  <a:pt x="841828" y="1524000"/>
                </a:lnTo>
                <a:lnTo>
                  <a:pt x="841828" y="2336800"/>
                </a:lnTo>
                <a:lnTo>
                  <a:pt x="856342" y="2278743"/>
                </a:lnTo>
                <a:lnTo>
                  <a:pt x="2452914" y="2293257"/>
                </a:lnTo>
                <a:lnTo>
                  <a:pt x="3207657" y="1553028"/>
                </a:lnTo>
                <a:lnTo>
                  <a:pt x="2423885" y="783771"/>
                </a:lnTo>
                <a:lnTo>
                  <a:pt x="2423885" y="0"/>
                </a:lnTo>
                <a:lnTo>
                  <a:pt x="2380342" y="72571"/>
                </a:lnTo>
                <a:lnTo>
                  <a:pt x="2394857" y="72571"/>
                </a:lnTo>
                <a:lnTo>
                  <a:pt x="2452914" y="43543"/>
                </a:lnTo>
                <a:close/>
              </a:path>
            </a:pathLst>
          </a:cu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/>
          <p:cNvSpPr/>
          <p:nvPr/>
        </p:nvSpPr>
        <p:spPr>
          <a:xfrm>
            <a:off x="5786446" y="3000372"/>
            <a:ext cx="2394857" cy="2278743"/>
          </a:xfrm>
          <a:custGeom>
            <a:avLst/>
            <a:gdLst>
              <a:gd name="connsiteX0" fmla="*/ 14514 w 2394857"/>
              <a:gd name="connsiteY0" fmla="*/ 0 h 2278743"/>
              <a:gd name="connsiteX1" fmla="*/ 856342 w 2394857"/>
              <a:gd name="connsiteY1" fmla="*/ 769257 h 2278743"/>
              <a:gd name="connsiteX2" fmla="*/ 1625600 w 2394857"/>
              <a:gd name="connsiteY2" fmla="*/ 14514 h 2278743"/>
              <a:gd name="connsiteX3" fmla="*/ 1625600 w 2394857"/>
              <a:gd name="connsiteY3" fmla="*/ 754743 h 2278743"/>
              <a:gd name="connsiteX4" fmla="*/ 2394857 w 2394857"/>
              <a:gd name="connsiteY4" fmla="*/ 1175657 h 2278743"/>
              <a:gd name="connsiteX5" fmla="*/ 1611085 w 2394857"/>
              <a:gd name="connsiteY5" fmla="*/ 1509486 h 2278743"/>
              <a:gd name="connsiteX6" fmla="*/ 1248228 w 2394857"/>
              <a:gd name="connsiteY6" fmla="*/ 2278743 h 2278743"/>
              <a:gd name="connsiteX7" fmla="*/ 841828 w 2394857"/>
              <a:gd name="connsiteY7" fmla="*/ 1524000 h 2278743"/>
              <a:gd name="connsiteX8" fmla="*/ 0 w 2394857"/>
              <a:gd name="connsiteY8" fmla="*/ 740229 h 2278743"/>
              <a:gd name="connsiteX9" fmla="*/ 14514 w 2394857"/>
              <a:gd name="connsiteY9" fmla="*/ 0 h 22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4857" h="2278743">
                <a:moveTo>
                  <a:pt x="14514" y="0"/>
                </a:moveTo>
                <a:lnTo>
                  <a:pt x="856342" y="769257"/>
                </a:lnTo>
                <a:lnTo>
                  <a:pt x="1625600" y="14514"/>
                </a:lnTo>
                <a:lnTo>
                  <a:pt x="1625600" y="754743"/>
                </a:lnTo>
                <a:lnTo>
                  <a:pt x="2394857" y="1175657"/>
                </a:lnTo>
                <a:lnTo>
                  <a:pt x="1611085" y="1509486"/>
                </a:lnTo>
                <a:lnTo>
                  <a:pt x="1248228" y="2278743"/>
                </a:lnTo>
                <a:lnTo>
                  <a:pt x="841828" y="1524000"/>
                </a:lnTo>
                <a:lnTo>
                  <a:pt x="0" y="740229"/>
                </a:lnTo>
                <a:lnTo>
                  <a:pt x="14514" y="0"/>
                </a:lnTo>
                <a:close/>
              </a:path>
            </a:pathLst>
          </a:cu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/>
          <p:cNvSpPr/>
          <p:nvPr/>
        </p:nvSpPr>
        <p:spPr>
          <a:xfrm>
            <a:off x="4214810" y="3000372"/>
            <a:ext cx="1640114" cy="3091543"/>
          </a:xfrm>
          <a:custGeom>
            <a:avLst/>
            <a:gdLst>
              <a:gd name="connsiteX0" fmla="*/ 0 w 1640114"/>
              <a:gd name="connsiteY0" fmla="*/ 0 h 3091543"/>
              <a:gd name="connsiteX1" fmla="*/ 14514 w 1640114"/>
              <a:gd name="connsiteY1" fmla="*/ 812800 h 3091543"/>
              <a:gd name="connsiteX2" fmla="*/ 783771 w 1640114"/>
              <a:gd name="connsiteY2" fmla="*/ 1509486 h 3091543"/>
              <a:gd name="connsiteX3" fmla="*/ 812800 w 1640114"/>
              <a:gd name="connsiteY3" fmla="*/ 3091543 h 3091543"/>
              <a:gd name="connsiteX4" fmla="*/ 1596571 w 1640114"/>
              <a:gd name="connsiteY4" fmla="*/ 2336800 h 3091543"/>
              <a:gd name="connsiteX5" fmla="*/ 1640114 w 1640114"/>
              <a:gd name="connsiteY5" fmla="*/ 1553029 h 3091543"/>
              <a:gd name="connsiteX6" fmla="*/ 812800 w 1640114"/>
              <a:gd name="connsiteY6" fmla="*/ 812800 h 3091543"/>
              <a:gd name="connsiteX7" fmla="*/ 0 w 1640114"/>
              <a:gd name="connsiteY7" fmla="*/ 0 h 309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0114" h="3091543">
                <a:moveTo>
                  <a:pt x="0" y="0"/>
                </a:moveTo>
                <a:lnTo>
                  <a:pt x="14514" y="812800"/>
                </a:lnTo>
                <a:lnTo>
                  <a:pt x="783771" y="1509486"/>
                </a:lnTo>
                <a:lnTo>
                  <a:pt x="812800" y="3091543"/>
                </a:lnTo>
                <a:lnTo>
                  <a:pt x="1596571" y="2336800"/>
                </a:lnTo>
                <a:lnTo>
                  <a:pt x="1640114" y="1553029"/>
                </a:lnTo>
                <a:lnTo>
                  <a:pt x="812800" y="812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80" grpId="0" animBg="1"/>
      <p:bldP spid="8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台形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7677150" cy="6267450"/>
          </a:xfrm>
          <a:prstGeom prst="rect">
            <a:avLst/>
          </a:prstGeom>
          <a:noFill/>
        </p:spPr>
      </p:pic>
      <p:sp>
        <p:nvSpPr>
          <p:cNvPr id="3" name="フリーフォーム 2"/>
          <p:cNvSpPr/>
          <p:nvPr/>
        </p:nvSpPr>
        <p:spPr>
          <a:xfrm>
            <a:off x="1857356" y="1857364"/>
            <a:ext cx="1543050" cy="1214437"/>
          </a:xfrm>
          <a:custGeom>
            <a:avLst/>
            <a:gdLst>
              <a:gd name="connsiteX0" fmla="*/ 285750 w 1543050"/>
              <a:gd name="connsiteY0" fmla="*/ 0 h 1285875"/>
              <a:gd name="connsiteX1" fmla="*/ 0 w 1543050"/>
              <a:gd name="connsiteY1" fmla="*/ 1285875 h 1285875"/>
              <a:gd name="connsiteX2" fmla="*/ 1543050 w 1543050"/>
              <a:gd name="connsiteY2" fmla="*/ 1238250 h 1285875"/>
              <a:gd name="connsiteX3" fmla="*/ 581025 w 1543050"/>
              <a:gd name="connsiteY3" fmla="*/ 0 h 1285875"/>
              <a:gd name="connsiteX4" fmla="*/ 285750 w 1543050"/>
              <a:gd name="connsiteY4" fmla="*/ 0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1285875">
                <a:moveTo>
                  <a:pt x="285750" y="0"/>
                </a:moveTo>
                <a:lnTo>
                  <a:pt x="0" y="1285875"/>
                </a:lnTo>
                <a:lnTo>
                  <a:pt x="1543050" y="1238250"/>
                </a:lnTo>
                <a:lnTo>
                  <a:pt x="581025" y="0"/>
                </a:lnTo>
                <a:lnTo>
                  <a:pt x="285750" y="0"/>
                </a:lnTo>
                <a:close/>
              </a:path>
            </a:pathLst>
          </a:cu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6072198" y="2643182"/>
            <a:ext cx="1533235" cy="695062"/>
            <a:chOff x="6000760" y="2857496"/>
            <a:chExt cx="1533235" cy="695062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6000760" y="2928934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半分　</a:t>
              </a:r>
              <a:endParaRPr kumimoji="1" lang="ja-JP" altLang="en-US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7072330" y="2857496"/>
              <a:ext cx="461665" cy="69506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dirty="0" smtClean="0"/>
                <a:t>１－２</a:t>
              </a:r>
              <a:endParaRPr kumimoji="1" lang="ja-JP" altLang="en-US" dirty="0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1928794" y="4286256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</a:t>
            </a:r>
            <a:r>
              <a:rPr lang="ja-JP" altLang="en-US" dirty="0" smtClean="0"/>
              <a:t>１＋５</a:t>
            </a:r>
            <a:r>
              <a:rPr lang="en-US" altLang="ja-JP" dirty="0" smtClean="0"/>
              <a:t>)×</a:t>
            </a:r>
            <a:r>
              <a:rPr lang="ja-JP" altLang="en-US" dirty="0" smtClean="0"/>
              <a:t>４</a:t>
            </a:r>
            <a:r>
              <a:rPr lang="en-US" altLang="ja-JP" dirty="0" smtClean="0"/>
              <a:t>÷</a:t>
            </a:r>
            <a:r>
              <a:rPr lang="ja-JP" altLang="en-US" dirty="0" smtClean="0"/>
              <a:t>２＝</a:t>
            </a:r>
            <a:endParaRPr kumimoji="1" lang="ja-JP" altLang="en-US" dirty="0"/>
          </a:p>
        </p:txBody>
      </p:sp>
      <p:cxnSp>
        <p:nvCxnSpPr>
          <p:cNvPr id="10" name="直線コネクタ 9"/>
          <p:cNvCxnSpPr>
            <a:stCxn id="3" idx="1"/>
          </p:cNvCxnSpPr>
          <p:nvPr/>
        </p:nvCxnSpPr>
        <p:spPr>
          <a:xfrm>
            <a:off x="1857356" y="3071801"/>
            <a:ext cx="1857388" cy="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3" idx="0"/>
          </p:cNvCxnSpPr>
          <p:nvPr/>
        </p:nvCxnSpPr>
        <p:spPr>
          <a:xfrm>
            <a:off x="2143106" y="1857364"/>
            <a:ext cx="2" cy="121444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3714744" y="4286256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１２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286512" y="4214818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１２㎠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214810" y="5500702"/>
            <a:ext cx="3796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(</a:t>
            </a:r>
            <a:r>
              <a:rPr kumimoji="1" lang="ja-JP" altLang="en-US" sz="2800" dirty="0" smtClean="0"/>
              <a:t>上底＋下底</a:t>
            </a:r>
            <a:r>
              <a:rPr kumimoji="1" lang="en-US" altLang="ja-JP" sz="2800" dirty="0" smtClean="0"/>
              <a:t>)×</a:t>
            </a:r>
            <a:r>
              <a:rPr kumimoji="1" lang="ja-JP" altLang="en-US" sz="2800" dirty="0" smtClean="0"/>
              <a:t>高さ</a:t>
            </a:r>
            <a:r>
              <a:rPr kumimoji="1" lang="en-US" altLang="ja-JP" sz="2800" dirty="0" smtClean="0"/>
              <a:t>÷</a:t>
            </a:r>
            <a:r>
              <a:rPr kumimoji="1" lang="ja-JP" altLang="en-US" sz="2800" dirty="0" smtClean="0"/>
              <a:t>２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問題１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214290"/>
            <a:ext cx="8172450" cy="6286544"/>
          </a:xfrm>
          <a:prstGeom prst="rect">
            <a:avLst/>
          </a:prstGeom>
          <a:noFill/>
        </p:spPr>
      </p:pic>
      <p:sp>
        <p:nvSpPr>
          <p:cNvPr id="3" name="フリーフォーム 2"/>
          <p:cNvSpPr/>
          <p:nvPr/>
        </p:nvSpPr>
        <p:spPr>
          <a:xfrm>
            <a:off x="1733550" y="1057275"/>
            <a:ext cx="1038225" cy="1485900"/>
          </a:xfrm>
          <a:custGeom>
            <a:avLst/>
            <a:gdLst>
              <a:gd name="connsiteX0" fmla="*/ 571500 w 1038225"/>
              <a:gd name="connsiteY0" fmla="*/ 0 h 1485900"/>
              <a:gd name="connsiteX1" fmla="*/ 0 w 1038225"/>
              <a:gd name="connsiteY1" fmla="*/ 1485900 h 1485900"/>
              <a:gd name="connsiteX2" fmla="*/ 457200 w 1038225"/>
              <a:gd name="connsiteY2" fmla="*/ 1476375 h 1485900"/>
              <a:gd name="connsiteX3" fmla="*/ 1038225 w 1038225"/>
              <a:gd name="connsiteY3" fmla="*/ 0 h 1485900"/>
              <a:gd name="connsiteX4" fmla="*/ 571500 w 1038225"/>
              <a:gd name="connsiteY4" fmla="*/ 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225" h="1485900">
                <a:moveTo>
                  <a:pt x="571500" y="0"/>
                </a:moveTo>
                <a:lnTo>
                  <a:pt x="0" y="1485900"/>
                </a:lnTo>
                <a:lnTo>
                  <a:pt x="457200" y="1476375"/>
                </a:lnTo>
                <a:lnTo>
                  <a:pt x="1038225" y="0"/>
                </a:lnTo>
                <a:lnTo>
                  <a:pt x="57150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15008" y="2786058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６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43702" y="2786058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１２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43834" y="2786058"/>
            <a:ext cx="60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１８</a:t>
            </a:r>
            <a:endParaRPr kumimoji="1" lang="ja-JP" altLang="en-US" sz="2400" dirty="0"/>
          </a:p>
        </p:txBody>
      </p:sp>
      <p:sp>
        <p:nvSpPr>
          <p:cNvPr id="7" name="フリーフォーム 6"/>
          <p:cNvSpPr/>
          <p:nvPr/>
        </p:nvSpPr>
        <p:spPr>
          <a:xfrm>
            <a:off x="1733550" y="1047750"/>
            <a:ext cx="1504950" cy="1504950"/>
          </a:xfrm>
          <a:custGeom>
            <a:avLst/>
            <a:gdLst>
              <a:gd name="connsiteX0" fmla="*/ 561975 w 1504950"/>
              <a:gd name="connsiteY0" fmla="*/ 9525 h 1504950"/>
              <a:gd name="connsiteX1" fmla="*/ 0 w 1504950"/>
              <a:gd name="connsiteY1" fmla="*/ 1504950 h 1504950"/>
              <a:gd name="connsiteX2" fmla="*/ 895350 w 1504950"/>
              <a:gd name="connsiteY2" fmla="*/ 1485900 h 1504950"/>
              <a:gd name="connsiteX3" fmla="*/ 1504950 w 1504950"/>
              <a:gd name="connsiteY3" fmla="*/ 0 h 1504950"/>
              <a:gd name="connsiteX4" fmla="*/ 561975 w 1504950"/>
              <a:gd name="connsiteY4" fmla="*/ 9525 h 150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950" h="1504950">
                <a:moveTo>
                  <a:pt x="561975" y="9525"/>
                </a:moveTo>
                <a:lnTo>
                  <a:pt x="0" y="1504950"/>
                </a:lnTo>
                <a:lnTo>
                  <a:pt x="895350" y="1485900"/>
                </a:lnTo>
                <a:lnTo>
                  <a:pt x="1504950" y="0"/>
                </a:lnTo>
                <a:lnTo>
                  <a:pt x="561975" y="952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1724025" y="1047750"/>
            <a:ext cx="1943100" cy="1524000"/>
          </a:xfrm>
          <a:custGeom>
            <a:avLst/>
            <a:gdLst>
              <a:gd name="connsiteX0" fmla="*/ 571500 w 1943100"/>
              <a:gd name="connsiteY0" fmla="*/ 0 h 1524000"/>
              <a:gd name="connsiteX1" fmla="*/ 0 w 1943100"/>
              <a:gd name="connsiteY1" fmla="*/ 1524000 h 1524000"/>
              <a:gd name="connsiteX2" fmla="*/ 1362075 w 1943100"/>
              <a:gd name="connsiteY2" fmla="*/ 1485900 h 1524000"/>
              <a:gd name="connsiteX3" fmla="*/ 1943100 w 1943100"/>
              <a:gd name="connsiteY3" fmla="*/ 19050 h 1524000"/>
              <a:gd name="connsiteX4" fmla="*/ 571500 w 1943100"/>
              <a:gd name="connsiteY4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100" h="1524000">
                <a:moveTo>
                  <a:pt x="571500" y="0"/>
                </a:moveTo>
                <a:lnTo>
                  <a:pt x="0" y="1524000"/>
                </a:lnTo>
                <a:lnTo>
                  <a:pt x="1362075" y="1485900"/>
                </a:lnTo>
                <a:lnTo>
                  <a:pt x="1943100" y="19050"/>
                </a:lnTo>
                <a:lnTo>
                  <a:pt x="57150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86512" y="4572008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６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28860" y="5929330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１．５</a:t>
            </a: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６＝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643306" y="5929330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９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57950" y="5929330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９㎠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5" grpId="0"/>
      <p:bldP spid="6" grpId="0"/>
      <p:bldP spid="7" grpId="0" animBg="1"/>
      <p:bldP spid="7" grpId="1" animBg="1"/>
      <p:bldP spid="9" grpId="0" animBg="1"/>
      <p:bldP spid="11" grpId="0"/>
      <p:bldP spid="11" grpId="1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問題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" y="323850"/>
            <a:ext cx="7410450" cy="6210300"/>
          </a:xfrm>
          <a:prstGeom prst="rect">
            <a:avLst/>
          </a:prstGeom>
          <a:noFill/>
        </p:spPr>
      </p:pic>
      <p:sp>
        <p:nvSpPr>
          <p:cNvPr id="3" name="フリーフォーム 2"/>
          <p:cNvSpPr/>
          <p:nvPr/>
        </p:nvSpPr>
        <p:spPr>
          <a:xfrm>
            <a:off x="1095375" y="2752725"/>
            <a:ext cx="981075" cy="495300"/>
          </a:xfrm>
          <a:custGeom>
            <a:avLst/>
            <a:gdLst>
              <a:gd name="connsiteX0" fmla="*/ 495300 w 981075"/>
              <a:gd name="connsiteY0" fmla="*/ 0 h 495300"/>
              <a:gd name="connsiteX1" fmla="*/ 0 w 981075"/>
              <a:gd name="connsiteY1" fmla="*/ 495300 h 495300"/>
              <a:gd name="connsiteX2" fmla="*/ 981075 w 981075"/>
              <a:gd name="connsiteY2" fmla="*/ 495300 h 495300"/>
              <a:gd name="connsiteX3" fmla="*/ 495300 w 981075"/>
              <a:gd name="connsiteY3" fmla="*/ 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075" h="495300">
                <a:moveTo>
                  <a:pt x="495300" y="0"/>
                </a:moveTo>
                <a:lnTo>
                  <a:pt x="0" y="495300"/>
                </a:lnTo>
                <a:lnTo>
                  <a:pt x="981075" y="495300"/>
                </a:lnTo>
                <a:lnTo>
                  <a:pt x="49530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72066" y="3571876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２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15074" y="3571876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４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86644" y="3571876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６</a:t>
            </a:r>
            <a:endParaRPr kumimoji="1" lang="ja-JP" altLang="en-US" sz="2400" dirty="0"/>
          </a:p>
        </p:txBody>
      </p:sp>
      <p:sp>
        <p:nvSpPr>
          <p:cNvPr id="7" name="フリーフォーム 6"/>
          <p:cNvSpPr/>
          <p:nvPr/>
        </p:nvSpPr>
        <p:spPr>
          <a:xfrm>
            <a:off x="1085850" y="2219325"/>
            <a:ext cx="1000125" cy="1038225"/>
          </a:xfrm>
          <a:custGeom>
            <a:avLst/>
            <a:gdLst>
              <a:gd name="connsiteX0" fmla="*/ 504825 w 1000125"/>
              <a:gd name="connsiteY0" fmla="*/ 0 h 1038225"/>
              <a:gd name="connsiteX1" fmla="*/ 0 w 1000125"/>
              <a:gd name="connsiteY1" fmla="*/ 1038225 h 1038225"/>
              <a:gd name="connsiteX2" fmla="*/ 1000125 w 1000125"/>
              <a:gd name="connsiteY2" fmla="*/ 1038225 h 1038225"/>
              <a:gd name="connsiteX3" fmla="*/ 504825 w 1000125"/>
              <a:gd name="connsiteY3" fmla="*/ 0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125" h="1038225">
                <a:moveTo>
                  <a:pt x="504825" y="0"/>
                </a:moveTo>
                <a:lnTo>
                  <a:pt x="0" y="1038225"/>
                </a:lnTo>
                <a:lnTo>
                  <a:pt x="1000125" y="1038225"/>
                </a:lnTo>
                <a:lnTo>
                  <a:pt x="50482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>
            <a:off x="1095375" y="1714500"/>
            <a:ext cx="990600" cy="1552575"/>
          </a:xfrm>
          <a:custGeom>
            <a:avLst/>
            <a:gdLst>
              <a:gd name="connsiteX0" fmla="*/ 495300 w 990600"/>
              <a:gd name="connsiteY0" fmla="*/ 0 h 1552575"/>
              <a:gd name="connsiteX1" fmla="*/ 0 w 990600"/>
              <a:gd name="connsiteY1" fmla="*/ 1552575 h 1552575"/>
              <a:gd name="connsiteX2" fmla="*/ 990600 w 990600"/>
              <a:gd name="connsiteY2" fmla="*/ 1543050 h 1552575"/>
              <a:gd name="connsiteX3" fmla="*/ 495300 w 990600"/>
              <a:gd name="connsiteY3" fmla="*/ 0 h 155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" h="1552575">
                <a:moveTo>
                  <a:pt x="495300" y="0"/>
                </a:moveTo>
                <a:lnTo>
                  <a:pt x="0" y="1552575"/>
                </a:lnTo>
                <a:lnTo>
                  <a:pt x="990600" y="1543050"/>
                </a:lnTo>
                <a:lnTo>
                  <a:pt x="49530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28860" y="5357826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４</a:t>
            </a: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□</a:t>
            </a:r>
            <a:r>
              <a:rPr kumimoji="1" lang="en-US" altLang="ja-JP" dirty="0" smtClean="0"/>
              <a:t>÷</a:t>
            </a:r>
            <a:r>
              <a:rPr kumimoji="1" lang="ja-JP" altLang="en-US" dirty="0" smtClean="0"/>
              <a:t>２＝１０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5" grpId="0"/>
      <p:bldP spid="6" grpId="0"/>
      <p:bldP spid="7" grpId="0" animBg="1"/>
      <p:bldP spid="7" grpId="1" animBg="1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1071536" y="785794"/>
          <a:ext cx="7143805" cy="5286421"/>
        </p:xfrm>
        <a:graphic>
          <a:graphicData uri="http://schemas.openxmlformats.org/drawingml/2006/table">
            <a:tbl>
              <a:tblPr/>
              <a:tblGrid>
                <a:gridCol w="831812"/>
                <a:gridCol w="782883"/>
                <a:gridCol w="782883"/>
                <a:gridCol w="782883"/>
                <a:gridCol w="782883"/>
                <a:gridCol w="782883"/>
                <a:gridCol w="831812"/>
                <a:gridCol w="782883"/>
                <a:gridCol w="782883"/>
              </a:tblGrid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2714612" y="1571612"/>
            <a:ext cx="4714908" cy="3000396"/>
          </a:xfrm>
          <a:prstGeom prst="rect">
            <a:avLst/>
          </a:prstGeom>
          <a:solidFill>
            <a:srgbClr val="FFC000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00166" y="214290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この長方形の面積は何㎠でしょう。</a:t>
            </a:r>
            <a:endParaRPr kumimoji="1" lang="ja-JP" altLang="en-US" sz="2800" dirty="0"/>
          </a:p>
        </p:txBody>
      </p:sp>
      <p:sp>
        <p:nvSpPr>
          <p:cNvPr id="9" name="左中かっこ 8"/>
          <p:cNvSpPr/>
          <p:nvPr/>
        </p:nvSpPr>
        <p:spPr>
          <a:xfrm>
            <a:off x="2214546" y="1643050"/>
            <a:ext cx="428628" cy="292895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85852" y="2857496"/>
            <a:ext cx="875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４㎝</a:t>
            </a:r>
            <a:endParaRPr kumimoji="1" lang="ja-JP" altLang="en-US" sz="3200" dirty="0"/>
          </a:p>
        </p:txBody>
      </p:sp>
      <p:sp>
        <p:nvSpPr>
          <p:cNvPr id="12" name="右中かっこ 11"/>
          <p:cNvSpPr/>
          <p:nvPr/>
        </p:nvSpPr>
        <p:spPr>
          <a:xfrm rot="16200000">
            <a:off x="4893471" y="-1035875"/>
            <a:ext cx="428628" cy="4643470"/>
          </a:xfrm>
          <a:prstGeom prst="rightBrace">
            <a:avLst>
              <a:gd name="adj1" fmla="val 8333"/>
              <a:gd name="adj2" fmla="val 4921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43438" y="642918"/>
            <a:ext cx="875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６㎝</a:t>
            </a:r>
            <a:endParaRPr kumimoji="1" lang="ja-JP" altLang="en-US" sz="3200" dirty="0"/>
          </a:p>
        </p:txBody>
      </p:sp>
      <p:sp>
        <p:nvSpPr>
          <p:cNvPr id="16" name="正方形/長方形 15"/>
          <p:cNvSpPr/>
          <p:nvPr/>
        </p:nvSpPr>
        <p:spPr>
          <a:xfrm>
            <a:off x="2714612" y="2357430"/>
            <a:ext cx="78581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１㎠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2714612" y="1571612"/>
            <a:ext cx="78581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１㎠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2714612" y="3071810"/>
            <a:ext cx="78581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１㎠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2714612" y="3857628"/>
            <a:ext cx="78581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１㎠</a:t>
            </a:r>
            <a:endParaRPr kumimoji="1" lang="ja-JP" altLang="en-US" dirty="0"/>
          </a:p>
        </p:txBody>
      </p:sp>
      <p:grpSp>
        <p:nvGrpSpPr>
          <p:cNvPr id="8" name="グループ化 46"/>
          <p:cNvGrpSpPr/>
          <p:nvPr/>
        </p:nvGrpSpPr>
        <p:grpSpPr>
          <a:xfrm>
            <a:off x="3500430" y="1571612"/>
            <a:ext cx="785818" cy="3000396"/>
            <a:chOff x="3500430" y="2285992"/>
            <a:chExt cx="785818" cy="3000396"/>
          </a:xfrm>
        </p:grpSpPr>
        <p:sp>
          <p:nvSpPr>
            <p:cNvPr id="21" name="正方形/長方形 20"/>
            <p:cNvSpPr/>
            <p:nvPr/>
          </p:nvSpPr>
          <p:spPr>
            <a:xfrm>
              <a:off x="3500430" y="3071810"/>
              <a:ext cx="785818" cy="7143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１㎠</a:t>
              </a:r>
              <a:endParaRPr kumimoji="1" lang="ja-JP" altLang="en-US" dirty="0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3500430" y="2285992"/>
              <a:ext cx="785818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１㎠</a:t>
              </a:r>
              <a:endParaRPr kumimoji="1" lang="ja-JP" altLang="en-US" dirty="0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3500430" y="3786190"/>
              <a:ext cx="785818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１㎠</a:t>
              </a:r>
              <a:endParaRPr kumimoji="1" lang="ja-JP" altLang="en-US" dirty="0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500430" y="4572008"/>
              <a:ext cx="785818" cy="7143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１㎠</a:t>
              </a:r>
              <a:endParaRPr kumimoji="1" lang="ja-JP" altLang="en-US" dirty="0"/>
            </a:p>
          </p:txBody>
        </p:sp>
      </p:grpSp>
      <p:sp>
        <p:nvSpPr>
          <p:cNvPr id="45" name="テキスト ボックス 44"/>
          <p:cNvSpPr txBox="1"/>
          <p:nvPr/>
        </p:nvSpPr>
        <p:spPr>
          <a:xfrm>
            <a:off x="2714612" y="4786322"/>
            <a:ext cx="2810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式　４</a:t>
            </a:r>
            <a:r>
              <a:rPr kumimoji="1" lang="en-US" altLang="ja-JP" sz="3200" dirty="0" smtClean="0"/>
              <a:t>×</a:t>
            </a:r>
            <a:r>
              <a:rPr kumimoji="1" lang="ja-JP" altLang="en-US" sz="3200" dirty="0" smtClean="0"/>
              <a:t>６＝２４</a:t>
            </a:r>
            <a:endParaRPr kumimoji="1" lang="ja-JP" altLang="en-US" sz="32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357950" y="5214950"/>
            <a:ext cx="1566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（２４㎠）</a:t>
            </a:r>
            <a:endParaRPr kumimoji="1" lang="ja-JP" altLang="en-US" sz="3200" dirty="0"/>
          </a:p>
        </p:txBody>
      </p:sp>
      <p:grpSp>
        <p:nvGrpSpPr>
          <p:cNvPr id="11" name="グループ化 48"/>
          <p:cNvGrpSpPr/>
          <p:nvPr/>
        </p:nvGrpSpPr>
        <p:grpSpPr>
          <a:xfrm>
            <a:off x="4286248" y="1571612"/>
            <a:ext cx="785818" cy="3000396"/>
            <a:chOff x="3500430" y="2285992"/>
            <a:chExt cx="785818" cy="3000396"/>
          </a:xfrm>
        </p:grpSpPr>
        <p:sp>
          <p:nvSpPr>
            <p:cNvPr id="50" name="正方形/長方形 49"/>
            <p:cNvSpPr/>
            <p:nvPr/>
          </p:nvSpPr>
          <p:spPr>
            <a:xfrm>
              <a:off x="3500430" y="3071810"/>
              <a:ext cx="785818" cy="7143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１㎠</a:t>
              </a:r>
              <a:endParaRPr kumimoji="1" lang="ja-JP" altLang="en-US" dirty="0"/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3500430" y="2285992"/>
              <a:ext cx="785818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１㎠</a:t>
              </a:r>
              <a:endParaRPr kumimoji="1" lang="ja-JP" altLang="en-US" dirty="0"/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3500430" y="3786190"/>
              <a:ext cx="785818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１㎠</a:t>
              </a:r>
              <a:endParaRPr kumimoji="1" lang="ja-JP" altLang="en-US" dirty="0"/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3500430" y="4572008"/>
              <a:ext cx="785818" cy="7143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１㎠</a:t>
              </a:r>
              <a:endParaRPr kumimoji="1" lang="ja-JP" altLang="en-US" dirty="0"/>
            </a:p>
          </p:txBody>
        </p:sp>
      </p:grpSp>
      <p:grpSp>
        <p:nvGrpSpPr>
          <p:cNvPr id="14" name="グループ化 53"/>
          <p:cNvGrpSpPr/>
          <p:nvPr/>
        </p:nvGrpSpPr>
        <p:grpSpPr>
          <a:xfrm>
            <a:off x="5072066" y="1571612"/>
            <a:ext cx="785818" cy="3000396"/>
            <a:chOff x="3500430" y="2285992"/>
            <a:chExt cx="785818" cy="3000396"/>
          </a:xfrm>
        </p:grpSpPr>
        <p:sp>
          <p:nvSpPr>
            <p:cNvPr id="55" name="正方形/長方形 54"/>
            <p:cNvSpPr/>
            <p:nvPr/>
          </p:nvSpPr>
          <p:spPr>
            <a:xfrm>
              <a:off x="3500430" y="3071810"/>
              <a:ext cx="785818" cy="7143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１㎠</a:t>
              </a:r>
              <a:endParaRPr kumimoji="1" lang="ja-JP" altLang="en-US" dirty="0"/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3500430" y="2285992"/>
              <a:ext cx="785818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１㎠</a:t>
              </a:r>
              <a:endParaRPr kumimoji="1" lang="ja-JP" altLang="en-US" dirty="0"/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3500430" y="3786190"/>
              <a:ext cx="785818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１㎠</a:t>
              </a:r>
              <a:endParaRPr kumimoji="1" lang="ja-JP" altLang="en-US" dirty="0"/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3500430" y="4572008"/>
              <a:ext cx="785818" cy="7143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１㎠</a:t>
              </a:r>
              <a:endParaRPr kumimoji="1" lang="ja-JP" altLang="en-US" dirty="0"/>
            </a:p>
          </p:txBody>
        </p:sp>
      </p:grpSp>
      <p:grpSp>
        <p:nvGrpSpPr>
          <p:cNvPr id="15" name="グループ化 58"/>
          <p:cNvGrpSpPr/>
          <p:nvPr/>
        </p:nvGrpSpPr>
        <p:grpSpPr>
          <a:xfrm>
            <a:off x="5857884" y="1571612"/>
            <a:ext cx="785818" cy="3000396"/>
            <a:chOff x="3500430" y="2285992"/>
            <a:chExt cx="785818" cy="3000396"/>
          </a:xfrm>
        </p:grpSpPr>
        <p:sp>
          <p:nvSpPr>
            <p:cNvPr id="60" name="正方形/長方形 59"/>
            <p:cNvSpPr/>
            <p:nvPr/>
          </p:nvSpPr>
          <p:spPr>
            <a:xfrm>
              <a:off x="3500430" y="3071810"/>
              <a:ext cx="785818" cy="7143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１㎠</a:t>
              </a:r>
              <a:endParaRPr kumimoji="1" lang="ja-JP" altLang="en-US" dirty="0"/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3500430" y="2285992"/>
              <a:ext cx="785818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１㎠</a:t>
              </a:r>
              <a:endParaRPr kumimoji="1" lang="ja-JP" altLang="en-US" dirty="0"/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3500430" y="3786190"/>
              <a:ext cx="785818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１㎠</a:t>
              </a:r>
              <a:endParaRPr kumimoji="1" lang="ja-JP" altLang="en-US" dirty="0"/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3500430" y="4572008"/>
              <a:ext cx="785818" cy="7143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１㎠</a:t>
              </a:r>
              <a:endParaRPr kumimoji="1" lang="ja-JP" altLang="en-US" dirty="0"/>
            </a:p>
          </p:txBody>
        </p:sp>
      </p:grpSp>
      <p:grpSp>
        <p:nvGrpSpPr>
          <p:cNvPr id="17" name="グループ化 63"/>
          <p:cNvGrpSpPr/>
          <p:nvPr/>
        </p:nvGrpSpPr>
        <p:grpSpPr>
          <a:xfrm>
            <a:off x="6643702" y="1571612"/>
            <a:ext cx="785818" cy="3000396"/>
            <a:chOff x="3500430" y="2285992"/>
            <a:chExt cx="785818" cy="3000396"/>
          </a:xfrm>
        </p:grpSpPr>
        <p:sp>
          <p:nvSpPr>
            <p:cNvPr id="65" name="正方形/長方形 64"/>
            <p:cNvSpPr/>
            <p:nvPr/>
          </p:nvSpPr>
          <p:spPr>
            <a:xfrm>
              <a:off x="3500430" y="3071810"/>
              <a:ext cx="785818" cy="7143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１㎠</a:t>
              </a:r>
              <a:endParaRPr kumimoji="1" lang="ja-JP" altLang="en-US" dirty="0"/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3500430" y="2285992"/>
              <a:ext cx="785818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１㎠</a:t>
              </a:r>
              <a:endParaRPr kumimoji="1" lang="ja-JP" altLang="en-US" dirty="0"/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3500430" y="3786190"/>
              <a:ext cx="785818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１㎠</a:t>
              </a:r>
              <a:endParaRPr kumimoji="1" lang="ja-JP" altLang="en-US" dirty="0"/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3500430" y="4572008"/>
              <a:ext cx="785818" cy="7143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１㎠</a:t>
              </a:r>
              <a:endParaRPr kumimoji="1" lang="ja-JP" altLang="en-US" dirty="0"/>
            </a:p>
          </p:txBody>
        </p:sp>
      </p:grpSp>
      <p:sp>
        <p:nvSpPr>
          <p:cNvPr id="43" name="テキスト ボックス 42"/>
          <p:cNvSpPr txBox="1"/>
          <p:nvPr/>
        </p:nvSpPr>
        <p:spPr>
          <a:xfrm>
            <a:off x="1785918" y="6072206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長方形の面積は</a:t>
            </a:r>
            <a:endParaRPr kumimoji="1" lang="ja-JP" altLang="en-US" sz="28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072066" y="5929330"/>
            <a:ext cx="2146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u="sng" dirty="0" smtClean="0">
                <a:solidFill>
                  <a:srgbClr val="FF0000"/>
                </a:solidFill>
              </a:rPr>
              <a:t>たて</a:t>
            </a:r>
            <a:r>
              <a:rPr kumimoji="1" lang="en-US" altLang="ja-JP" sz="4000" b="1" u="sng" dirty="0" smtClean="0">
                <a:solidFill>
                  <a:srgbClr val="FF0000"/>
                </a:solidFill>
              </a:rPr>
              <a:t>×</a:t>
            </a:r>
            <a:r>
              <a:rPr kumimoji="1" lang="ja-JP" altLang="en-US" sz="4000" b="1" u="sng" dirty="0" smtClean="0">
                <a:solidFill>
                  <a:srgbClr val="FF0000"/>
                </a:solidFill>
              </a:rPr>
              <a:t>横</a:t>
            </a:r>
            <a:endParaRPr kumimoji="1" lang="ja-JP" altLang="en-US" sz="4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9" grpId="0" animBg="1"/>
      <p:bldP spid="10" grpId="0"/>
      <p:bldP spid="12" grpId="0" animBg="1"/>
      <p:bldP spid="13" grpId="0"/>
      <p:bldP spid="16" grpId="0" animBg="1"/>
      <p:bldP spid="18" grpId="0" animBg="1"/>
      <p:bldP spid="19" grpId="0" animBg="1"/>
      <p:bldP spid="20" grpId="0" animBg="1"/>
      <p:bldP spid="45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571472" y="1000108"/>
            <a:ext cx="3214710" cy="2583910"/>
            <a:chOff x="285720" y="1643050"/>
            <a:chExt cx="3214710" cy="2583910"/>
          </a:xfrm>
        </p:grpSpPr>
        <p:sp>
          <p:nvSpPr>
            <p:cNvPr id="4" name="正方形/長方形 3"/>
            <p:cNvSpPr/>
            <p:nvPr/>
          </p:nvSpPr>
          <p:spPr>
            <a:xfrm>
              <a:off x="1214414" y="1643050"/>
              <a:ext cx="2286016" cy="15716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左中かっこ 4"/>
            <p:cNvSpPr/>
            <p:nvPr/>
          </p:nvSpPr>
          <p:spPr>
            <a:xfrm>
              <a:off x="857224" y="1643050"/>
              <a:ext cx="285752" cy="157163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85720" y="2285992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６㎝</a:t>
              </a:r>
              <a:endParaRPr kumimoji="1" lang="ja-JP" altLang="en-US" dirty="0"/>
            </a:p>
          </p:txBody>
        </p:sp>
        <p:sp>
          <p:nvSpPr>
            <p:cNvPr id="7" name="右中かっこ 6"/>
            <p:cNvSpPr/>
            <p:nvPr/>
          </p:nvSpPr>
          <p:spPr>
            <a:xfrm rot="5400000">
              <a:off x="2107389" y="2321711"/>
              <a:ext cx="428628" cy="2214578"/>
            </a:xfrm>
            <a:prstGeom prst="rightBrace">
              <a:avLst>
                <a:gd name="adj1" fmla="val 8333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928794" y="3857628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８㎝</a:t>
              </a:r>
              <a:endParaRPr kumimoji="1" lang="ja-JP" altLang="en-US" dirty="0"/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4000496" y="1142984"/>
            <a:ext cx="2521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式　　６</a:t>
            </a:r>
            <a:r>
              <a:rPr kumimoji="1" lang="en-US" altLang="ja-JP" sz="3200" dirty="0" smtClean="0"/>
              <a:t>×</a:t>
            </a:r>
            <a:r>
              <a:rPr kumimoji="1" lang="ja-JP" altLang="en-US" sz="3200" dirty="0" smtClean="0"/>
              <a:t>８＝</a:t>
            </a:r>
            <a:endParaRPr kumimoji="1" lang="ja-JP" altLang="en-US" sz="3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57950" y="1142984"/>
            <a:ext cx="745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４８</a:t>
            </a:r>
            <a:endParaRPr kumimoji="1" lang="ja-JP" altLang="en-US" sz="3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43570" y="1928802"/>
            <a:ext cx="2249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（答　４８㎠）</a:t>
            </a:r>
            <a:endParaRPr kumimoji="1" lang="ja-JP" altLang="en-US" sz="3200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1000100" y="3631148"/>
            <a:ext cx="2357454" cy="2583910"/>
            <a:chOff x="285720" y="1643050"/>
            <a:chExt cx="3214710" cy="2583910"/>
          </a:xfrm>
        </p:grpSpPr>
        <p:sp>
          <p:nvSpPr>
            <p:cNvPr id="14" name="正方形/長方形 13"/>
            <p:cNvSpPr/>
            <p:nvPr/>
          </p:nvSpPr>
          <p:spPr>
            <a:xfrm>
              <a:off x="1214414" y="1643050"/>
              <a:ext cx="2286016" cy="15716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左中かっこ 14"/>
            <p:cNvSpPr/>
            <p:nvPr/>
          </p:nvSpPr>
          <p:spPr>
            <a:xfrm>
              <a:off x="857224" y="1643050"/>
              <a:ext cx="285752" cy="157163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285720" y="2285992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６㎝</a:t>
              </a:r>
              <a:endParaRPr kumimoji="1" lang="ja-JP" altLang="en-US" dirty="0"/>
            </a:p>
          </p:txBody>
        </p:sp>
        <p:sp>
          <p:nvSpPr>
            <p:cNvPr id="17" name="右中かっこ 16"/>
            <p:cNvSpPr/>
            <p:nvPr/>
          </p:nvSpPr>
          <p:spPr>
            <a:xfrm rot="5400000">
              <a:off x="2107389" y="2321711"/>
              <a:ext cx="428628" cy="2214578"/>
            </a:xfrm>
            <a:prstGeom prst="rightBrace">
              <a:avLst>
                <a:gd name="adj1" fmla="val 8333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928794" y="3857628"/>
              <a:ext cx="7808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６㎝</a:t>
              </a:r>
              <a:endParaRPr kumimoji="1" lang="ja-JP" altLang="en-US" dirty="0"/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4071934" y="3929066"/>
            <a:ext cx="2521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式　　６</a:t>
            </a:r>
            <a:r>
              <a:rPr kumimoji="1" lang="en-US" altLang="ja-JP" sz="3200" dirty="0" smtClean="0"/>
              <a:t>×</a:t>
            </a:r>
            <a:r>
              <a:rPr kumimoji="1" lang="ja-JP" altLang="en-US" sz="3200" dirty="0" smtClean="0"/>
              <a:t>６＝</a:t>
            </a:r>
            <a:endParaRPr kumimoji="1" lang="ja-JP" altLang="en-US" sz="3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429388" y="3929066"/>
            <a:ext cx="745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３６</a:t>
            </a:r>
            <a:endParaRPr kumimoji="1" lang="ja-JP" altLang="en-US" sz="32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715008" y="4714884"/>
            <a:ext cx="2249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（答　３６㎠）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リーフォーム 4"/>
          <p:cNvSpPr/>
          <p:nvPr/>
        </p:nvSpPr>
        <p:spPr>
          <a:xfrm>
            <a:off x="1500166" y="1571612"/>
            <a:ext cx="4929222" cy="2440446"/>
          </a:xfrm>
          <a:custGeom>
            <a:avLst/>
            <a:gdLst>
              <a:gd name="connsiteX0" fmla="*/ 3657600 w 3657600"/>
              <a:gd name="connsiteY0" fmla="*/ 14514 h 1654628"/>
              <a:gd name="connsiteX1" fmla="*/ 827314 w 3657600"/>
              <a:gd name="connsiteY1" fmla="*/ 0 h 1654628"/>
              <a:gd name="connsiteX2" fmla="*/ 0 w 3657600"/>
              <a:gd name="connsiteY2" fmla="*/ 1654628 h 1654628"/>
              <a:gd name="connsiteX3" fmla="*/ 2830285 w 3657600"/>
              <a:gd name="connsiteY3" fmla="*/ 1640114 h 1654628"/>
              <a:gd name="connsiteX4" fmla="*/ 3657600 w 3657600"/>
              <a:gd name="connsiteY4" fmla="*/ 14514 h 165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1654628">
                <a:moveTo>
                  <a:pt x="3657600" y="14514"/>
                </a:moveTo>
                <a:lnTo>
                  <a:pt x="827314" y="0"/>
                </a:lnTo>
                <a:lnTo>
                  <a:pt x="0" y="1654628"/>
                </a:lnTo>
                <a:lnTo>
                  <a:pt x="2830285" y="1640114"/>
                </a:lnTo>
                <a:lnTo>
                  <a:pt x="3657600" y="14514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43108" y="428604"/>
            <a:ext cx="5205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平行四辺形の面積の求め方は？</a:t>
            </a:r>
            <a:endParaRPr kumimoji="1" lang="ja-JP" altLang="en-US" sz="2800" dirty="0"/>
          </a:p>
        </p:txBody>
      </p:sp>
      <p:sp>
        <p:nvSpPr>
          <p:cNvPr id="7" name="フリーフォーム 6"/>
          <p:cNvSpPr/>
          <p:nvPr/>
        </p:nvSpPr>
        <p:spPr>
          <a:xfrm>
            <a:off x="1509486" y="1582057"/>
            <a:ext cx="1132114" cy="2438400"/>
          </a:xfrm>
          <a:custGeom>
            <a:avLst/>
            <a:gdLst>
              <a:gd name="connsiteX0" fmla="*/ 1132114 w 1132114"/>
              <a:gd name="connsiteY0" fmla="*/ 0 h 2438400"/>
              <a:gd name="connsiteX1" fmla="*/ 1117600 w 1132114"/>
              <a:gd name="connsiteY1" fmla="*/ 2438400 h 2438400"/>
              <a:gd name="connsiteX2" fmla="*/ 0 w 1132114"/>
              <a:gd name="connsiteY2" fmla="*/ 2438400 h 2438400"/>
              <a:gd name="connsiteX3" fmla="*/ 1132114 w 1132114"/>
              <a:gd name="connsiteY3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2114" h="2438400">
                <a:moveTo>
                  <a:pt x="1132114" y="0"/>
                </a:moveTo>
                <a:lnTo>
                  <a:pt x="1117600" y="2438400"/>
                </a:lnTo>
                <a:lnTo>
                  <a:pt x="0" y="2438400"/>
                </a:lnTo>
                <a:lnTo>
                  <a:pt x="1132114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1500166" y="4071942"/>
            <a:ext cx="3786214" cy="1432149"/>
            <a:chOff x="1500166" y="4071942"/>
            <a:chExt cx="3786214" cy="1432149"/>
          </a:xfrm>
        </p:grpSpPr>
        <p:sp>
          <p:nvSpPr>
            <p:cNvPr id="10" name="右中かっこ 9"/>
            <p:cNvSpPr/>
            <p:nvPr/>
          </p:nvSpPr>
          <p:spPr>
            <a:xfrm rot="5400000">
              <a:off x="3178959" y="2393149"/>
              <a:ext cx="428628" cy="378621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928926" y="4857760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 smtClean="0"/>
                <a:t>底辺</a:t>
              </a:r>
              <a:endParaRPr kumimoji="1" lang="ja-JP" altLang="en-US" sz="36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000364" y="4643446"/>
              <a:ext cx="1063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err="1" smtClean="0"/>
                <a:t>てい</a:t>
              </a:r>
              <a:r>
                <a:rPr kumimoji="1" lang="ja-JP" altLang="en-US" dirty="0" smtClean="0"/>
                <a:t>へん</a:t>
              </a:r>
              <a:endParaRPr kumimoji="1" lang="ja-JP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143108" y="428604"/>
            <a:ext cx="5205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平行四辺形の面積の求め方は？</a:t>
            </a:r>
            <a:endParaRPr kumimoji="1" lang="ja-JP" altLang="en-US" sz="2800" dirty="0"/>
          </a:p>
        </p:txBody>
      </p:sp>
      <p:sp>
        <p:nvSpPr>
          <p:cNvPr id="7" name="フリーフォーム 6"/>
          <p:cNvSpPr/>
          <p:nvPr/>
        </p:nvSpPr>
        <p:spPr>
          <a:xfrm>
            <a:off x="5357818" y="1571612"/>
            <a:ext cx="1132114" cy="2438400"/>
          </a:xfrm>
          <a:custGeom>
            <a:avLst/>
            <a:gdLst>
              <a:gd name="connsiteX0" fmla="*/ 1132114 w 1132114"/>
              <a:gd name="connsiteY0" fmla="*/ 0 h 2438400"/>
              <a:gd name="connsiteX1" fmla="*/ 1117600 w 1132114"/>
              <a:gd name="connsiteY1" fmla="*/ 2438400 h 2438400"/>
              <a:gd name="connsiteX2" fmla="*/ 0 w 1132114"/>
              <a:gd name="connsiteY2" fmla="*/ 2438400 h 2438400"/>
              <a:gd name="connsiteX3" fmla="*/ 1132114 w 1132114"/>
              <a:gd name="connsiteY3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2114" h="2438400">
                <a:moveTo>
                  <a:pt x="1132114" y="0"/>
                </a:moveTo>
                <a:lnTo>
                  <a:pt x="1117600" y="2438400"/>
                </a:lnTo>
                <a:lnTo>
                  <a:pt x="0" y="2438400"/>
                </a:lnTo>
                <a:lnTo>
                  <a:pt x="1132114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>
            <a:off x="2643174" y="1571612"/>
            <a:ext cx="3817258" cy="2467428"/>
          </a:xfrm>
          <a:custGeom>
            <a:avLst/>
            <a:gdLst>
              <a:gd name="connsiteX0" fmla="*/ 14515 w 3817258"/>
              <a:gd name="connsiteY0" fmla="*/ 14514 h 2467428"/>
              <a:gd name="connsiteX1" fmla="*/ 0 w 3817258"/>
              <a:gd name="connsiteY1" fmla="*/ 2467428 h 2467428"/>
              <a:gd name="connsiteX2" fmla="*/ 2685143 w 3817258"/>
              <a:gd name="connsiteY2" fmla="*/ 2423885 h 2467428"/>
              <a:gd name="connsiteX3" fmla="*/ 3817258 w 3817258"/>
              <a:gd name="connsiteY3" fmla="*/ 0 h 2467428"/>
              <a:gd name="connsiteX4" fmla="*/ 14515 w 3817258"/>
              <a:gd name="connsiteY4" fmla="*/ 14514 h 246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7258" h="2467428">
                <a:moveTo>
                  <a:pt x="14515" y="14514"/>
                </a:moveTo>
                <a:cubicBezTo>
                  <a:pt x="9677" y="832152"/>
                  <a:pt x="4838" y="1649790"/>
                  <a:pt x="0" y="2467428"/>
                </a:cubicBezTo>
                <a:lnTo>
                  <a:pt x="2685143" y="2423885"/>
                </a:lnTo>
                <a:lnTo>
                  <a:pt x="3817258" y="0"/>
                </a:lnTo>
                <a:lnTo>
                  <a:pt x="14515" y="14514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1500166" y="1571612"/>
            <a:ext cx="1132114" cy="2438400"/>
          </a:xfrm>
          <a:custGeom>
            <a:avLst/>
            <a:gdLst>
              <a:gd name="connsiteX0" fmla="*/ 1132114 w 1132114"/>
              <a:gd name="connsiteY0" fmla="*/ 0 h 2438400"/>
              <a:gd name="connsiteX1" fmla="*/ 1117600 w 1132114"/>
              <a:gd name="connsiteY1" fmla="*/ 2438400 h 2438400"/>
              <a:gd name="connsiteX2" fmla="*/ 0 w 1132114"/>
              <a:gd name="connsiteY2" fmla="*/ 2438400 h 2438400"/>
              <a:gd name="connsiteX3" fmla="*/ 1132114 w 1132114"/>
              <a:gd name="connsiteY3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2114" h="2438400">
                <a:moveTo>
                  <a:pt x="1132114" y="0"/>
                </a:moveTo>
                <a:lnTo>
                  <a:pt x="1117600" y="2438400"/>
                </a:lnTo>
                <a:lnTo>
                  <a:pt x="0" y="2438400"/>
                </a:lnTo>
                <a:lnTo>
                  <a:pt x="1132114" y="0"/>
                </a:lnTo>
                <a:close/>
              </a:path>
            </a:pathLst>
          </a:cu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/>
          <p:cNvGrpSpPr/>
          <p:nvPr/>
        </p:nvGrpSpPr>
        <p:grpSpPr>
          <a:xfrm>
            <a:off x="1500166" y="4071942"/>
            <a:ext cx="3786214" cy="1432149"/>
            <a:chOff x="1500166" y="4071942"/>
            <a:chExt cx="3786214" cy="1432149"/>
          </a:xfrm>
        </p:grpSpPr>
        <p:sp>
          <p:nvSpPr>
            <p:cNvPr id="10" name="右中かっこ 9"/>
            <p:cNvSpPr/>
            <p:nvPr/>
          </p:nvSpPr>
          <p:spPr>
            <a:xfrm rot="5400000">
              <a:off x="3178959" y="2393149"/>
              <a:ext cx="428628" cy="378621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928926" y="4857760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 smtClean="0"/>
                <a:t>底辺</a:t>
              </a:r>
              <a:endParaRPr kumimoji="1" lang="ja-JP" altLang="en-US" sz="36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000364" y="4643446"/>
              <a:ext cx="1063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err="1" smtClean="0"/>
                <a:t>てい</a:t>
              </a:r>
              <a:r>
                <a:rPr kumimoji="1" lang="ja-JP" altLang="en-US" dirty="0" smtClean="0"/>
                <a:t>へん</a:t>
              </a:r>
              <a:endParaRPr kumimoji="1" lang="ja-JP" altLang="en-US" dirty="0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2643174" y="4071942"/>
            <a:ext cx="3786214" cy="1432149"/>
            <a:chOff x="1500166" y="4071942"/>
            <a:chExt cx="3786214" cy="1432149"/>
          </a:xfrm>
        </p:grpSpPr>
        <p:sp>
          <p:nvSpPr>
            <p:cNvPr id="15" name="右中かっこ 14"/>
            <p:cNvSpPr/>
            <p:nvPr/>
          </p:nvSpPr>
          <p:spPr>
            <a:xfrm rot="5400000">
              <a:off x="3178959" y="2393149"/>
              <a:ext cx="428628" cy="378621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2928926" y="4857760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 smtClean="0"/>
                <a:t>底辺</a:t>
              </a:r>
              <a:endParaRPr kumimoji="1" lang="ja-JP" altLang="en-US" sz="3600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3000364" y="4643446"/>
              <a:ext cx="1063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err="1" smtClean="0"/>
                <a:t>てい</a:t>
              </a:r>
              <a:r>
                <a:rPr kumimoji="1" lang="ja-JP" altLang="en-US" dirty="0" smtClean="0"/>
                <a:t>へん</a:t>
              </a:r>
              <a:endParaRPr kumimoji="1" lang="ja-JP" altLang="en-US" dirty="0"/>
            </a:p>
          </p:txBody>
        </p:sp>
      </p:grpSp>
      <p:sp>
        <p:nvSpPr>
          <p:cNvPr id="18" name="右中かっこ 17"/>
          <p:cNvSpPr/>
          <p:nvPr/>
        </p:nvSpPr>
        <p:spPr>
          <a:xfrm>
            <a:off x="6572264" y="1571612"/>
            <a:ext cx="357190" cy="235745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072330" y="2500306"/>
            <a:ext cx="909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高さ</a:t>
            </a:r>
            <a:endParaRPr kumimoji="1" lang="ja-JP" altLang="en-US" sz="3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214414" y="5715016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tx2">
                    <a:lumMod val="75000"/>
                  </a:schemeClr>
                </a:solidFill>
              </a:rPr>
              <a:t>平行四辺形の面積＝</a:t>
            </a:r>
            <a:endParaRPr kumimoji="1" lang="ja-JP" alt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500694" y="5643578"/>
            <a:ext cx="28745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b="1" u="sng" dirty="0">
                <a:solidFill>
                  <a:srgbClr val="FF0000"/>
                </a:solidFill>
              </a:rPr>
              <a:t>底辺</a:t>
            </a:r>
            <a:r>
              <a:rPr lang="en-US" altLang="ja-JP" sz="4400" b="1" u="sng" dirty="0">
                <a:solidFill>
                  <a:srgbClr val="FF0000"/>
                </a:solidFill>
              </a:rPr>
              <a:t>×</a:t>
            </a:r>
            <a:r>
              <a:rPr lang="ja-JP" altLang="en-US" sz="4400" b="1" u="sng" dirty="0">
                <a:solidFill>
                  <a:srgbClr val="FF0000"/>
                </a:solidFill>
              </a:rPr>
              <a:t>高さ</a:t>
            </a:r>
            <a:endParaRPr lang="ja-JP" altLang="en-US" sz="4400" b="1" u="sng" dirty="0"/>
          </a:p>
        </p:txBody>
      </p:sp>
      <p:sp>
        <p:nvSpPr>
          <p:cNvPr id="22" name="フリーフォーム 21"/>
          <p:cNvSpPr/>
          <p:nvPr/>
        </p:nvSpPr>
        <p:spPr>
          <a:xfrm>
            <a:off x="1500166" y="1571612"/>
            <a:ext cx="1132114" cy="2438400"/>
          </a:xfrm>
          <a:custGeom>
            <a:avLst/>
            <a:gdLst>
              <a:gd name="connsiteX0" fmla="*/ 1132114 w 1132114"/>
              <a:gd name="connsiteY0" fmla="*/ 0 h 2438400"/>
              <a:gd name="connsiteX1" fmla="*/ 1117600 w 1132114"/>
              <a:gd name="connsiteY1" fmla="*/ 2438400 h 2438400"/>
              <a:gd name="connsiteX2" fmla="*/ 0 w 1132114"/>
              <a:gd name="connsiteY2" fmla="*/ 2438400 h 2438400"/>
              <a:gd name="connsiteX3" fmla="*/ 1132114 w 1132114"/>
              <a:gd name="connsiteY3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2114" h="2438400">
                <a:moveTo>
                  <a:pt x="1132114" y="0"/>
                </a:moveTo>
                <a:lnTo>
                  <a:pt x="1117600" y="2438400"/>
                </a:lnTo>
                <a:lnTo>
                  <a:pt x="0" y="2438400"/>
                </a:lnTo>
                <a:lnTo>
                  <a:pt x="1132114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285852" y="3214686"/>
            <a:ext cx="1117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ja-JP" altLang="en-US" dirty="0"/>
          </a:p>
          <a:p>
            <a:r>
              <a:rPr kumimoji="1" lang="ja-JP" altLang="en-US" dirty="0" smtClean="0"/>
              <a:t>１０</a:t>
            </a: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６＝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57422" y="3500438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６０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85852" y="4500570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（答　６０㎠）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714348" y="3214686"/>
            <a:ext cx="572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（１）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71868" y="3143248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（２）</a:t>
            </a:r>
            <a:endParaRPr kumimoji="1" lang="ja-JP" altLang="en-US" dirty="0"/>
          </a:p>
        </p:txBody>
      </p:sp>
      <p:pic>
        <p:nvPicPr>
          <p:cNvPr id="16386" name="Picture 2" descr="F:\問題１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051092" cy="2643206"/>
          </a:xfrm>
          <a:prstGeom prst="rect">
            <a:avLst/>
          </a:prstGeom>
          <a:noFill/>
        </p:spPr>
      </p:pic>
      <p:sp>
        <p:nvSpPr>
          <p:cNvPr id="11" name="テキスト ボックス 10"/>
          <p:cNvSpPr txBox="1"/>
          <p:nvPr/>
        </p:nvSpPr>
        <p:spPr>
          <a:xfrm>
            <a:off x="3428992" y="3786190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１５</a:t>
            </a:r>
            <a:r>
              <a:rPr lang="en-US" altLang="ja-JP" dirty="0" smtClean="0"/>
              <a:t>×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43372" y="3786190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８＝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14876" y="378619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１２０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00430" y="4572008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（答　１２０㎠）</a:t>
            </a:r>
            <a:endParaRPr kumimoji="1" lang="ja-JP" altLang="en-US" dirty="0"/>
          </a:p>
        </p:txBody>
      </p:sp>
      <p:pic>
        <p:nvPicPr>
          <p:cNvPr id="16388" name="Picture 4" descr="F: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82017">
            <a:off x="5889746" y="914440"/>
            <a:ext cx="2305046" cy="1831824"/>
          </a:xfrm>
          <a:prstGeom prst="rect">
            <a:avLst/>
          </a:prstGeom>
          <a:noFill/>
        </p:spPr>
      </p:pic>
      <p:sp>
        <p:nvSpPr>
          <p:cNvPr id="15" name="テキスト ボックス 14"/>
          <p:cNvSpPr txBox="1"/>
          <p:nvPr/>
        </p:nvSpPr>
        <p:spPr>
          <a:xfrm>
            <a:off x="6429388" y="3143248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 </a:t>
            </a:r>
            <a:r>
              <a:rPr kumimoji="1" lang="en-US" altLang="ja-JP" dirty="0" smtClean="0"/>
              <a:t>(3)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29388" y="3643314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９</a:t>
            </a:r>
            <a:r>
              <a:rPr kumimoji="1" lang="en-US" altLang="ja-JP" dirty="0" smtClean="0"/>
              <a:t>×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000892" y="3643314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７＝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429520" y="3643314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６３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72264" y="4572008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答　６３㎠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16389" name="Picture 5" descr="F:\問題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310372">
            <a:off x="3020966" y="594088"/>
            <a:ext cx="2527380" cy="2066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フリーフォーム 41"/>
          <p:cNvSpPr/>
          <p:nvPr/>
        </p:nvSpPr>
        <p:spPr>
          <a:xfrm>
            <a:off x="1886857" y="1538514"/>
            <a:ext cx="5558972" cy="3033486"/>
          </a:xfrm>
          <a:custGeom>
            <a:avLst/>
            <a:gdLst>
              <a:gd name="connsiteX0" fmla="*/ 1567543 w 5558972"/>
              <a:gd name="connsiteY0" fmla="*/ 0 h 3033486"/>
              <a:gd name="connsiteX1" fmla="*/ 0 w 5558972"/>
              <a:gd name="connsiteY1" fmla="*/ 3033486 h 3033486"/>
              <a:gd name="connsiteX2" fmla="*/ 5558972 w 5558972"/>
              <a:gd name="connsiteY2" fmla="*/ 3033486 h 3033486"/>
              <a:gd name="connsiteX3" fmla="*/ 1567543 w 5558972"/>
              <a:gd name="connsiteY3" fmla="*/ 0 h 303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972" h="3033486">
                <a:moveTo>
                  <a:pt x="1567543" y="0"/>
                </a:moveTo>
                <a:lnTo>
                  <a:pt x="0" y="3033486"/>
                </a:lnTo>
                <a:lnTo>
                  <a:pt x="5558972" y="3033486"/>
                </a:lnTo>
                <a:lnTo>
                  <a:pt x="1567543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1071536" y="785794"/>
          <a:ext cx="7143805" cy="5286421"/>
        </p:xfrm>
        <a:graphic>
          <a:graphicData uri="http://schemas.openxmlformats.org/drawingml/2006/table">
            <a:tbl>
              <a:tblPr/>
              <a:tblGrid>
                <a:gridCol w="831812"/>
                <a:gridCol w="782883"/>
                <a:gridCol w="782883"/>
                <a:gridCol w="782883"/>
                <a:gridCol w="782883"/>
                <a:gridCol w="782883"/>
                <a:gridCol w="831812"/>
                <a:gridCol w="782883"/>
                <a:gridCol w="782883"/>
              </a:tblGrid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500166" y="214290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この三角形の面積は何㎠でしょう。</a:t>
            </a:r>
            <a:endParaRPr kumimoji="1" lang="ja-JP" altLang="en-US" sz="2800" dirty="0"/>
          </a:p>
        </p:txBody>
      </p:sp>
      <p:grpSp>
        <p:nvGrpSpPr>
          <p:cNvPr id="69" name="グループ化 68"/>
          <p:cNvGrpSpPr/>
          <p:nvPr/>
        </p:nvGrpSpPr>
        <p:grpSpPr>
          <a:xfrm>
            <a:off x="1928794" y="1571612"/>
            <a:ext cx="5500726" cy="3000396"/>
            <a:chOff x="1928794" y="1571612"/>
            <a:chExt cx="5500726" cy="3000396"/>
          </a:xfrm>
        </p:grpSpPr>
        <p:sp>
          <p:nvSpPr>
            <p:cNvPr id="47" name="正方形/長方形 46"/>
            <p:cNvSpPr/>
            <p:nvPr/>
          </p:nvSpPr>
          <p:spPr>
            <a:xfrm>
              <a:off x="1928794" y="1571612"/>
              <a:ext cx="5500726" cy="300039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9" name="直線コネクタ 48"/>
            <p:cNvCxnSpPr/>
            <p:nvPr/>
          </p:nvCxnSpPr>
          <p:spPr>
            <a:xfrm rot="5400000">
              <a:off x="2000232" y="3071810"/>
              <a:ext cx="300039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グループ化 71"/>
          <p:cNvGrpSpPr/>
          <p:nvPr/>
        </p:nvGrpSpPr>
        <p:grpSpPr>
          <a:xfrm>
            <a:off x="500034" y="1571612"/>
            <a:ext cx="1357322" cy="3000396"/>
            <a:chOff x="500034" y="1571612"/>
            <a:chExt cx="1357322" cy="3000396"/>
          </a:xfrm>
        </p:grpSpPr>
        <p:sp>
          <p:nvSpPr>
            <p:cNvPr id="54" name="左中かっこ 53"/>
            <p:cNvSpPr/>
            <p:nvPr/>
          </p:nvSpPr>
          <p:spPr>
            <a:xfrm>
              <a:off x="1357290" y="1571612"/>
              <a:ext cx="500066" cy="3000396"/>
            </a:xfrm>
            <a:prstGeom prst="leftBrac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500034" y="2857496"/>
              <a:ext cx="819455" cy="523220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/>
                <a:t>高さ</a:t>
              </a:r>
              <a:endParaRPr kumimoji="1" lang="ja-JP" altLang="en-US" sz="2800" dirty="0"/>
            </a:p>
          </p:txBody>
        </p:sp>
      </p:grpSp>
      <p:grpSp>
        <p:nvGrpSpPr>
          <p:cNvPr id="71" name="グループ化 70"/>
          <p:cNvGrpSpPr/>
          <p:nvPr/>
        </p:nvGrpSpPr>
        <p:grpSpPr>
          <a:xfrm>
            <a:off x="1928794" y="4714884"/>
            <a:ext cx="5500726" cy="880410"/>
            <a:chOff x="1928794" y="4714884"/>
            <a:chExt cx="5500726" cy="880410"/>
          </a:xfrm>
        </p:grpSpPr>
        <p:sp>
          <p:nvSpPr>
            <p:cNvPr id="64" name="左中かっこ 63"/>
            <p:cNvSpPr/>
            <p:nvPr/>
          </p:nvSpPr>
          <p:spPr>
            <a:xfrm rot="16200000">
              <a:off x="4429124" y="2214554"/>
              <a:ext cx="500066" cy="5500726"/>
            </a:xfrm>
            <a:prstGeom prst="leftBrac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4286248" y="5072074"/>
              <a:ext cx="902811" cy="523220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/>
                <a:t>底辺</a:t>
              </a:r>
              <a:endParaRPr kumimoji="1" lang="ja-JP" altLang="en-US" sz="2800" dirty="0"/>
            </a:p>
          </p:txBody>
        </p:sp>
      </p:grpSp>
      <p:sp>
        <p:nvSpPr>
          <p:cNvPr id="74" name="テキスト ボックス 73"/>
          <p:cNvSpPr txBox="1"/>
          <p:nvPr/>
        </p:nvSpPr>
        <p:spPr>
          <a:xfrm>
            <a:off x="1071538" y="5857892"/>
            <a:ext cx="5032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/>
              <a:t>三角形の面積＝底辺</a:t>
            </a:r>
            <a:r>
              <a:rPr kumimoji="1" lang="en-US" altLang="ja-JP" sz="3200" b="1" dirty="0" smtClean="0"/>
              <a:t>×</a:t>
            </a:r>
            <a:r>
              <a:rPr kumimoji="1" lang="ja-JP" altLang="en-US" sz="3200" b="1" dirty="0" smtClean="0"/>
              <a:t>高さ</a:t>
            </a:r>
            <a:endParaRPr kumimoji="1" lang="ja-JP" altLang="en-US" sz="3200" b="1" dirty="0"/>
          </a:p>
        </p:txBody>
      </p:sp>
      <p:sp>
        <p:nvSpPr>
          <p:cNvPr id="75" name="正方形/長方形 74"/>
          <p:cNvSpPr/>
          <p:nvPr/>
        </p:nvSpPr>
        <p:spPr>
          <a:xfrm>
            <a:off x="1928794" y="1571612"/>
            <a:ext cx="5500726" cy="3000396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6000760" y="5857892"/>
            <a:ext cx="965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dirty="0" smtClean="0">
                <a:solidFill>
                  <a:srgbClr val="FF0000"/>
                </a:solidFill>
              </a:rPr>
              <a:t>÷</a:t>
            </a:r>
            <a:r>
              <a:rPr lang="ja-JP" altLang="en-US" sz="3600" b="1" dirty="0" smtClean="0">
                <a:solidFill>
                  <a:srgbClr val="FF0000"/>
                </a:solidFill>
              </a:rPr>
              <a:t>２</a:t>
            </a:r>
            <a:endParaRPr lang="ja-JP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5" grpId="0" animBg="1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1071536" y="785794"/>
          <a:ext cx="7143805" cy="5286421"/>
        </p:xfrm>
        <a:graphic>
          <a:graphicData uri="http://schemas.openxmlformats.org/drawingml/2006/table">
            <a:tbl>
              <a:tblPr/>
              <a:tblGrid>
                <a:gridCol w="831812"/>
                <a:gridCol w="782883"/>
                <a:gridCol w="782883"/>
                <a:gridCol w="782883"/>
                <a:gridCol w="782883"/>
                <a:gridCol w="782883"/>
                <a:gridCol w="831812"/>
                <a:gridCol w="782883"/>
                <a:gridCol w="782883"/>
              </a:tblGrid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500166" y="214290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この三角形の面積は何㎠でしょう。</a:t>
            </a:r>
            <a:endParaRPr kumimoji="1" lang="ja-JP" altLang="en-US" sz="2800" dirty="0"/>
          </a:p>
        </p:txBody>
      </p:sp>
      <p:sp>
        <p:nvSpPr>
          <p:cNvPr id="42" name="フリーフォーム 41"/>
          <p:cNvSpPr/>
          <p:nvPr/>
        </p:nvSpPr>
        <p:spPr>
          <a:xfrm>
            <a:off x="1071538" y="1500174"/>
            <a:ext cx="5558972" cy="3033486"/>
          </a:xfrm>
          <a:custGeom>
            <a:avLst/>
            <a:gdLst>
              <a:gd name="connsiteX0" fmla="*/ 1567543 w 5558972"/>
              <a:gd name="connsiteY0" fmla="*/ 0 h 3033486"/>
              <a:gd name="connsiteX1" fmla="*/ 0 w 5558972"/>
              <a:gd name="connsiteY1" fmla="*/ 3033486 h 3033486"/>
              <a:gd name="connsiteX2" fmla="*/ 5558972 w 5558972"/>
              <a:gd name="connsiteY2" fmla="*/ 3033486 h 3033486"/>
              <a:gd name="connsiteX3" fmla="*/ 1567543 w 5558972"/>
              <a:gd name="connsiteY3" fmla="*/ 0 h 303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972" h="3033486">
                <a:moveTo>
                  <a:pt x="1567543" y="0"/>
                </a:moveTo>
                <a:lnTo>
                  <a:pt x="0" y="3033486"/>
                </a:lnTo>
                <a:lnTo>
                  <a:pt x="5558972" y="3033486"/>
                </a:lnTo>
                <a:lnTo>
                  <a:pt x="1567543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/>
          <p:cNvSpPr/>
          <p:nvPr/>
        </p:nvSpPr>
        <p:spPr>
          <a:xfrm flipH="1" flipV="1">
            <a:off x="2643174" y="1500174"/>
            <a:ext cx="5572164" cy="3000396"/>
          </a:xfrm>
          <a:custGeom>
            <a:avLst/>
            <a:gdLst>
              <a:gd name="connsiteX0" fmla="*/ 1567543 w 5558972"/>
              <a:gd name="connsiteY0" fmla="*/ 0 h 3033486"/>
              <a:gd name="connsiteX1" fmla="*/ 0 w 5558972"/>
              <a:gd name="connsiteY1" fmla="*/ 3033486 h 3033486"/>
              <a:gd name="connsiteX2" fmla="*/ 5558972 w 5558972"/>
              <a:gd name="connsiteY2" fmla="*/ 3033486 h 3033486"/>
              <a:gd name="connsiteX3" fmla="*/ 1567543 w 5558972"/>
              <a:gd name="connsiteY3" fmla="*/ 0 h 303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972" h="3033486">
                <a:moveTo>
                  <a:pt x="1567543" y="0"/>
                </a:moveTo>
                <a:lnTo>
                  <a:pt x="0" y="3033486"/>
                </a:lnTo>
                <a:lnTo>
                  <a:pt x="5558972" y="3033486"/>
                </a:lnTo>
                <a:lnTo>
                  <a:pt x="1567543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1071538" y="4572008"/>
            <a:ext cx="5500726" cy="880410"/>
            <a:chOff x="1928794" y="4714884"/>
            <a:chExt cx="5500726" cy="880410"/>
          </a:xfrm>
        </p:grpSpPr>
        <p:sp>
          <p:nvSpPr>
            <p:cNvPr id="9" name="左中かっこ 8"/>
            <p:cNvSpPr/>
            <p:nvPr/>
          </p:nvSpPr>
          <p:spPr>
            <a:xfrm rot="16200000">
              <a:off x="4429124" y="2214554"/>
              <a:ext cx="500066" cy="5500726"/>
            </a:xfrm>
            <a:prstGeom prst="leftBrac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286248" y="5072074"/>
              <a:ext cx="902811" cy="523220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/>
                <a:t>底辺</a:t>
              </a:r>
              <a:endParaRPr kumimoji="1" lang="ja-JP" altLang="en-US" sz="2800" dirty="0"/>
            </a:p>
          </p:txBody>
        </p:sp>
      </p:grpSp>
      <p:cxnSp>
        <p:nvCxnSpPr>
          <p:cNvPr id="12" name="直線コネクタ 11"/>
          <p:cNvCxnSpPr>
            <a:stCxn id="5" idx="2"/>
          </p:cNvCxnSpPr>
          <p:nvPr/>
        </p:nvCxnSpPr>
        <p:spPr>
          <a:xfrm rot="10800000" flipH="1" flipV="1">
            <a:off x="2643174" y="1500174"/>
            <a:ext cx="71438" cy="30003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グループ化 14"/>
          <p:cNvGrpSpPr/>
          <p:nvPr/>
        </p:nvGrpSpPr>
        <p:grpSpPr>
          <a:xfrm>
            <a:off x="2643174" y="1571612"/>
            <a:ext cx="1176645" cy="3000396"/>
            <a:chOff x="2643174" y="1571612"/>
            <a:chExt cx="1176645" cy="3000396"/>
          </a:xfrm>
        </p:grpSpPr>
        <p:sp>
          <p:nvSpPr>
            <p:cNvPr id="13" name="右中かっこ 12"/>
            <p:cNvSpPr/>
            <p:nvPr/>
          </p:nvSpPr>
          <p:spPr>
            <a:xfrm>
              <a:off x="2643174" y="1571612"/>
              <a:ext cx="428628" cy="3000396"/>
            </a:xfrm>
            <a:prstGeom prst="rightBrac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000364" y="2857496"/>
              <a:ext cx="819455" cy="523220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>
                  <a:solidFill>
                    <a:schemeClr val="bg1"/>
                  </a:solidFill>
                </a:rPr>
                <a:t>高さ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1071538" y="5857892"/>
            <a:ext cx="5032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/>
              <a:t>三角形の面積＝底辺</a:t>
            </a:r>
            <a:r>
              <a:rPr kumimoji="1" lang="en-US" altLang="ja-JP" sz="3200" b="1" dirty="0" smtClean="0"/>
              <a:t>×</a:t>
            </a:r>
            <a:r>
              <a:rPr kumimoji="1" lang="ja-JP" altLang="en-US" sz="3200" b="1" dirty="0" smtClean="0"/>
              <a:t>高さ</a:t>
            </a:r>
            <a:endParaRPr kumimoji="1" lang="ja-JP" altLang="en-US" sz="3200" b="1" dirty="0"/>
          </a:p>
        </p:txBody>
      </p:sp>
      <p:sp>
        <p:nvSpPr>
          <p:cNvPr id="17" name="正方形/長方形 16"/>
          <p:cNvSpPr/>
          <p:nvPr/>
        </p:nvSpPr>
        <p:spPr>
          <a:xfrm>
            <a:off x="6000760" y="5857892"/>
            <a:ext cx="965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dirty="0" smtClean="0">
                <a:solidFill>
                  <a:srgbClr val="FF0000"/>
                </a:solidFill>
              </a:rPr>
              <a:t>÷</a:t>
            </a:r>
            <a:r>
              <a:rPr lang="ja-JP" altLang="en-US" sz="3600" b="1" dirty="0" smtClean="0">
                <a:solidFill>
                  <a:srgbClr val="FF0000"/>
                </a:solidFill>
              </a:rPr>
              <a:t>２</a:t>
            </a:r>
            <a:endParaRPr lang="ja-JP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7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371</Words>
  <Application>Microsoft Office PowerPoint</Application>
  <PresentationFormat>画面に合わせる (4:3)</PresentationFormat>
  <Paragraphs>532</Paragraphs>
  <Slides>22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eomi-edu</dc:creator>
  <cp:lastModifiedBy>eomi-edu</cp:lastModifiedBy>
  <cp:revision>71</cp:revision>
  <dcterms:created xsi:type="dcterms:W3CDTF">2010-12-10T05:39:10Z</dcterms:created>
  <dcterms:modified xsi:type="dcterms:W3CDTF">2011-01-20T00:34:20Z</dcterms:modified>
</cp:coreProperties>
</file>